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77"/>
  </p:notesMasterIdLst>
  <p:handoutMasterIdLst>
    <p:handoutMasterId r:id="rId78"/>
  </p:handoutMasterIdLst>
  <p:sldIdLst>
    <p:sldId id="2076138262" r:id="rId5"/>
    <p:sldId id="278" r:id="rId6"/>
    <p:sldId id="2076138512" r:id="rId7"/>
    <p:sldId id="2076138514" r:id="rId8"/>
    <p:sldId id="2076138515" r:id="rId9"/>
    <p:sldId id="2076138518" r:id="rId10"/>
    <p:sldId id="2076138572" r:id="rId11"/>
    <p:sldId id="2076138505" r:id="rId12"/>
    <p:sldId id="2076138633" r:id="rId13"/>
    <p:sldId id="2076138634" r:id="rId14"/>
    <p:sldId id="2076138504" r:id="rId15"/>
    <p:sldId id="2076138516" r:id="rId16"/>
    <p:sldId id="2076138520" r:id="rId17"/>
    <p:sldId id="2076138527" r:id="rId18"/>
    <p:sldId id="2076138555" r:id="rId19"/>
    <p:sldId id="2076138550" r:id="rId20"/>
    <p:sldId id="2076138551" r:id="rId21"/>
    <p:sldId id="2076138553" r:id="rId22"/>
    <p:sldId id="2076138552" r:id="rId23"/>
    <p:sldId id="2076138556" r:id="rId24"/>
    <p:sldId id="2076138631" r:id="rId25"/>
    <p:sldId id="2076138510" r:id="rId26"/>
    <p:sldId id="2076138517" r:id="rId27"/>
    <p:sldId id="2076138537" r:id="rId28"/>
    <p:sldId id="2076138538" r:id="rId29"/>
    <p:sldId id="2076138522" r:id="rId30"/>
    <p:sldId id="2076138541" r:id="rId31"/>
    <p:sldId id="2076138542" r:id="rId32"/>
    <p:sldId id="2076138544" r:id="rId33"/>
    <p:sldId id="2076138478" r:id="rId34"/>
    <p:sldId id="2076138529" r:id="rId35"/>
    <p:sldId id="2076138530" r:id="rId36"/>
    <p:sldId id="2076138545" r:id="rId37"/>
    <p:sldId id="2076138546" r:id="rId38"/>
    <p:sldId id="2076138547" r:id="rId39"/>
    <p:sldId id="2076138548" r:id="rId40"/>
    <p:sldId id="2076138531" r:id="rId41"/>
    <p:sldId id="2076138562" r:id="rId42"/>
    <p:sldId id="2076138558" r:id="rId43"/>
    <p:sldId id="2076138579" r:id="rId44"/>
    <p:sldId id="2076138612" r:id="rId45"/>
    <p:sldId id="2076138557" r:id="rId46"/>
    <p:sldId id="2076138616" r:id="rId47"/>
    <p:sldId id="2076138561" r:id="rId48"/>
    <p:sldId id="2076138576" r:id="rId49"/>
    <p:sldId id="2076138577" r:id="rId50"/>
    <p:sldId id="2076138578" r:id="rId51"/>
    <p:sldId id="2076138580" r:id="rId52"/>
    <p:sldId id="2076138583" r:id="rId53"/>
    <p:sldId id="2076138581" r:id="rId54"/>
    <p:sldId id="2076138597" r:id="rId55"/>
    <p:sldId id="2076138591" r:id="rId56"/>
    <p:sldId id="2076138610" r:id="rId57"/>
    <p:sldId id="2076138607" r:id="rId58"/>
    <p:sldId id="2076138606" r:id="rId59"/>
    <p:sldId id="2076138605" r:id="rId60"/>
    <p:sldId id="2076138526" r:id="rId61"/>
    <p:sldId id="2076138632" r:id="rId62"/>
    <p:sldId id="2076138568" r:id="rId63"/>
    <p:sldId id="2076138611" r:id="rId64"/>
    <p:sldId id="2076138617" r:id="rId65"/>
    <p:sldId id="2076138626" r:id="rId66"/>
    <p:sldId id="2076138625" r:id="rId67"/>
    <p:sldId id="2076138624" r:id="rId68"/>
    <p:sldId id="2076138623" r:id="rId69"/>
    <p:sldId id="2076138621" r:id="rId70"/>
    <p:sldId id="2076138629" r:id="rId71"/>
    <p:sldId id="2076138535" r:id="rId72"/>
    <p:sldId id="2076138521" r:id="rId73"/>
    <p:sldId id="2076138573" r:id="rId74"/>
    <p:sldId id="2076138574" r:id="rId75"/>
    <p:sldId id="2076138365" r:id="rId7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0553F1E-1F99-461D-86FF-CD752FE1C5B4}">
          <p14:sldIdLst>
            <p14:sldId id="2076138262"/>
            <p14:sldId id="278"/>
            <p14:sldId id="2076138512"/>
            <p14:sldId id="2076138514"/>
            <p14:sldId id="2076138515"/>
            <p14:sldId id="2076138518"/>
            <p14:sldId id="2076138572"/>
          </p14:sldIdLst>
        </p14:section>
        <p14:section name="GitOps" id="{15DFDC94-B6AA-434D-AE93-08C716BADDEF}">
          <p14:sldIdLst>
            <p14:sldId id="2076138505"/>
            <p14:sldId id="2076138633"/>
            <p14:sldId id="2076138634"/>
            <p14:sldId id="2076138504"/>
            <p14:sldId id="2076138516"/>
            <p14:sldId id="2076138520"/>
            <p14:sldId id="2076138527"/>
            <p14:sldId id="2076138555"/>
            <p14:sldId id="2076138550"/>
            <p14:sldId id="2076138551"/>
            <p14:sldId id="2076138553"/>
            <p14:sldId id="2076138552"/>
            <p14:sldId id="2076138556"/>
            <p14:sldId id="2076138631"/>
          </p14:sldIdLst>
        </p14:section>
        <p14:section name="Git" id="{1E732236-40C7-4A46-A058-61AA7BDB34D9}">
          <p14:sldIdLst>
            <p14:sldId id="2076138510"/>
            <p14:sldId id="2076138517"/>
            <p14:sldId id="2076138537"/>
            <p14:sldId id="2076138538"/>
            <p14:sldId id="2076138522"/>
            <p14:sldId id="2076138541"/>
            <p14:sldId id="2076138542"/>
            <p14:sldId id="2076138544"/>
            <p14:sldId id="2076138478"/>
          </p14:sldIdLst>
        </p14:section>
        <p14:section name="Docker" id="{56A43D8B-07F1-411E-A229-E5249B7006B0}">
          <p14:sldIdLst>
            <p14:sldId id="2076138529"/>
            <p14:sldId id="2076138530"/>
            <p14:sldId id="2076138545"/>
            <p14:sldId id="2076138546"/>
            <p14:sldId id="2076138547"/>
            <p14:sldId id="2076138548"/>
            <p14:sldId id="2076138531"/>
          </p14:sldIdLst>
        </p14:section>
        <p14:section name="Terraform" id="{5B00BCC7-AE5C-4AA7-A45C-BC0B954807AF}">
          <p14:sldIdLst>
            <p14:sldId id="2076138562"/>
            <p14:sldId id="2076138558"/>
            <p14:sldId id="2076138579"/>
            <p14:sldId id="2076138612"/>
            <p14:sldId id="2076138557"/>
            <p14:sldId id="2076138616"/>
            <p14:sldId id="2076138561"/>
            <p14:sldId id="2076138576"/>
            <p14:sldId id="2076138577"/>
            <p14:sldId id="2076138578"/>
            <p14:sldId id="2076138580"/>
            <p14:sldId id="2076138583"/>
            <p14:sldId id="2076138581"/>
            <p14:sldId id="2076138597"/>
            <p14:sldId id="2076138591"/>
            <p14:sldId id="2076138610"/>
            <p14:sldId id="2076138607"/>
            <p14:sldId id="2076138606"/>
            <p14:sldId id="2076138605"/>
            <p14:sldId id="2076138526"/>
            <p14:sldId id="2076138632"/>
          </p14:sldIdLst>
        </p14:section>
        <p14:section name="Ansible" id="{40E756CC-EF03-4A46-9392-3EE9C59BCA94}">
          <p14:sldIdLst>
            <p14:sldId id="2076138568"/>
            <p14:sldId id="2076138611"/>
            <p14:sldId id="2076138617"/>
            <p14:sldId id="2076138626"/>
            <p14:sldId id="2076138625"/>
            <p14:sldId id="2076138624"/>
            <p14:sldId id="2076138623"/>
            <p14:sldId id="2076138621"/>
            <p14:sldId id="2076138629"/>
            <p14:sldId id="2076138535"/>
          </p14:sldIdLst>
        </p14:section>
        <p14:section name="Wrap Up" id="{71832F3D-04E4-423C-820F-B16AC8CE7631}">
          <p14:sldIdLst>
            <p14:sldId id="2076138521"/>
            <p14:sldId id="2076138573"/>
            <p14:sldId id="2076138574"/>
            <p14:sldId id="2076138365"/>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F2F2F"/>
    <a:srgbClr val="FFFFFF"/>
    <a:srgbClr val="666666"/>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036" autoAdjust="0"/>
    <p:restoredTop sz="71607" autoAdjust="0"/>
  </p:normalViewPr>
  <p:slideViewPr>
    <p:cSldViewPr snapToGrid="0">
      <p:cViewPr varScale="1">
        <p:scale>
          <a:sx n="127" d="100"/>
          <a:sy n="127" d="100"/>
        </p:scale>
        <p:origin x="396" y="300"/>
      </p:cViewPr>
      <p:guideLst>
        <p:guide orient="horz" pos="640"/>
        <p:guide pos="3840"/>
      </p:guideLst>
    </p:cSldViewPr>
  </p:slideViewPr>
  <p:outlineViewPr>
    <p:cViewPr>
      <p:scale>
        <a:sx n="33" d="100"/>
        <a:sy n="33" d="100"/>
      </p:scale>
      <p:origin x="0" y="-39004"/>
    </p:cViewPr>
  </p:outlineViewPr>
  <p:notesTextViewPr>
    <p:cViewPr>
      <p:scale>
        <a:sx n="100" d="100"/>
        <a:sy n="100"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0A7272-B40A-400B-9EE2-4C4970776933}" type="doc">
      <dgm:prSet loTypeId="urn:microsoft.com/office/officeart/2005/8/layout/StepDownProcess" loCatId="process" qsTypeId="urn:microsoft.com/office/officeart/2005/8/quickstyle/simple1" qsCatId="simple" csTypeId="urn:microsoft.com/office/officeart/2005/8/colors/colorful5" csCatId="colorful" phldr="1"/>
      <dgm:spPr/>
      <dgm:t>
        <a:bodyPr/>
        <a:lstStyle/>
        <a:p>
          <a:endParaRPr lang="en-GB"/>
        </a:p>
      </dgm:t>
    </dgm:pt>
    <dgm:pt modelId="{B7A99FFF-F369-4035-9A5C-D4AE2AEE297B}">
      <dgm:prSet/>
      <dgm:spPr/>
      <dgm:t>
        <a:bodyPr/>
        <a:lstStyle/>
        <a:p>
          <a:r>
            <a:rPr lang="en-GB"/>
            <a:t>Environment variables</a:t>
          </a:r>
        </a:p>
      </dgm:t>
    </dgm:pt>
    <dgm:pt modelId="{A394C0D0-4D39-45F8-9B1B-9B4EEA114ECE}" type="parTrans" cxnId="{5CDB19CA-41C9-42D1-8ABA-D44E11361E63}">
      <dgm:prSet/>
      <dgm:spPr/>
      <dgm:t>
        <a:bodyPr/>
        <a:lstStyle/>
        <a:p>
          <a:endParaRPr lang="en-GB"/>
        </a:p>
      </dgm:t>
    </dgm:pt>
    <dgm:pt modelId="{A6BB8D28-6B9E-4336-A707-311547BC6D9A}" type="sibTrans" cxnId="{5CDB19CA-41C9-42D1-8ABA-D44E11361E63}">
      <dgm:prSet/>
      <dgm:spPr/>
      <dgm:t>
        <a:bodyPr/>
        <a:lstStyle/>
        <a:p>
          <a:endParaRPr lang="en-GB"/>
        </a:p>
      </dgm:t>
    </dgm:pt>
    <dgm:pt modelId="{A59570AB-25C5-4B9B-B722-6DB39523C964}">
      <dgm:prSet/>
      <dgm:spPr/>
      <dgm:t>
        <a:bodyPr/>
        <a:lstStyle/>
        <a:p>
          <a:r>
            <a:rPr lang="en-GB" i="1" dirty="0"/>
            <a:t>terraform.tfvars </a:t>
          </a:r>
          <a:r>
            <a:rPr lang="en-GB" dirty="0"/>
            <a:t>file, if present</a:t>
          </a:r>
        </a:p>
      </dgm:t>
    </dgm:pt>
    <dgm:pt modelId="{418291DB-D792-40A8-A371-45F57EDB8736}" type="parTrans" cxnId="{D4D01260-34CA-4714-AC98-5212A7DEA084}">
      <dgm:prSet/>
      <dgm:spPr/>
      <dgm:t>
        <a:bodyPr/>
        <a:lstStyle/>
        <a:p>
          <a:endParaRPr lang="en-GB"/>
        </a:p>
      </dgm:t>
    </dgm:pt>
    <dgm:pt modelId="{98F8D14E-4E92-4175-BC53-3B165138C361}" type="sibTrans" cxnId="{D4D01260-34CA-4714-AC98-5212A7DEA084}">
      <dgm:prSet/>
      <dgm:spPr/>
      <dgm:t>
        <a:bodyPr/>
        <a:lstStyle/>
        <a:p>
          <a:endParaRPr lang="en-GB"/>
        </a:p>
      </dgm:t>
    </dgm:pt>
    <dgm:pt modelId="{FBA4361D-10DC-4935-8EFD-3F5C3EDA01E8}">
      <dgm:prSet/>
      <dgm:spPr/>
      <dgm:t>
        <a:bodyPr/>
        <a:lstStyle/>
        <a:p>
          <a:r>
            <a:rPr lang="en-GB" i="1" dirty="0" err="1"/>
            <a:t>terraform.tfvars.json</a:t>
          </a:r>
          <a:r>
            <a:rPr lang="en-GB" i="1" dirty="0"/>
            <a:t> </a:t>
          </a:r>
          <a:r>
            <a:rPr lang="en-GB" dirty="0"/>
            <a:t>file, if present</a:t>
          </a:r>
        </a:p>
      </dgm:t>
    </dgm:pt>
    <dgm:pt modelId="{30F78CDE-F141-41AA-B7D4-B0C8130E8F8D}" type="parTrans" cxnId="{BB7DFD95-09D9-47C1-8C32-4FD4268B3E55}">
      <dgm:prSet/>
      <dgm:spPr/>
      <dgm:t>
        <a:bodyPr/>
        <a:lstStyle/>
        <a:p>
          <a:endParaRPr lang="en-GB"/>
        </a:p>
      </dgm:t>
    </dgm:pt>
    <dgm:pt modelId="{42C86741-376D-4B4D-8FEA-2972AB3CF12E}" type="sibTrans" cxnId="{BB7DFD95-09D9-47C1-8C32-4FD4268B3E55}">
      <dgm:prSet/>
      <dgm:spPr/>
      <dgm:t>
        <a:bodyPr/>
        <a:lstStyle/>
        <a:p>
          <a:endParaRPr lang="en-GB"/>
        </a:p>
      </dgm:t>
    </dgm:pt>
    <dgm:pt modelId="{86562227-A14F-4EA9-9771-D56ADEAE1F35}">
      <dgm:prSet/>
      <dgm:spPr/>
      <dgm:t>
        <a:bodyPr/>
        <a:lstStyle/>
        <a:p>
          <a:r>
            <a:rPr lang="en-GB" dirty="0"/>
            <a:t>Any </a:t>
          </a:r>
          <a:r>
            <a:rPr lang="en-GB" i="1" dirty="0"/>
            <a:t>*.auto.tfvars </a:t>
          </a:r>
          <a:r>
            <a:rPr lang="en-GB" i="0" dirty="0"/>
            <a:t>or</a:t>
          </a:r>
          <a:r>
            <a:rPr lang="en-GB" i="1" dirty="0"/>
            <a:t> *.</a:t>
          </a:r>
          <a:r>
            <a:rPr lang="en-GB" i="1" dirty="0" err="1"/>
            <a:t>auto.tfvars.json</a:t>
          </a:r>
          <a:r>
            <a:rPr lang="en-GB" i="1" dirty="0"/>
            <a:t> </a:t>
          </a:r>
          <a:r>
            <a:rPr lang="en-GB" dirty="0"/>
            <a:t>files, processed in lexical order of filenames</a:t>
          </a:r>
        </a:p>
      </dgm:t>
    </dgm:pt>
    <dgm:pt modelId="{F4773F63-B30D-4521-9C94-0A66A8CB8730}" type="parTrans" cxnId="{6CA2B728-7E33-48D6-8DA1-714952ECA783}">
      <dgm:prSet/>
      <dgm:spPr/>
      <dgm:t>
        <a:bodyPr/>
        <a:lstStyle/>
        <a:p>
          <a:endParaRPr lang="en-GB"/>
        </a:p>
      </dgm:t>
    </dgm:pt>
    <dgm:pt modelId="{73D5F42D-06F9-4E37-BD83-ECC159B78C16}" type="sibTrans" cxnId="{6CA2B728-7E33-48D6-8DA1-714952ECA783}">
      <dgm:prSet/>
      <dgm:spPr/>
      <dgm:t>
        <a:bodyPr/>
        <a:lstStyle/>
        <a:p>
          <a:endParaRPr lang="en-GB"/>
        </a:p>
      </dgm:t>
    </dgm:pt>
    <dgm:pt modelId="{CD219CF1-324E-4409-B52F-0BB539B2DB02}">
      <dgm:prSet/>
      <dgm:spPr/>
      <dgm:t>
        <a:bodyPr/>
        <a:lstStyle/>
        <a:p>
          <a:r>
            <a:rPr lang="en-GB" dirty="0"/>
            <a:t>Any -</a:t>
          </a:r>
          <a:r>
            <a:rPr lang="en-GB" i="1" dirty="0"/>
            <a:t>var </a:t>
          </a:r>
          <a:r>
            <a:rPr lang="en-GB" i="0" dirty="0"/>
            <a:t>and</a:t>
          </a:r>
          <a:r>
            <a:rPr lang="en-GB" i="1" dirty="0"/>
            <a:t> –var-file </a:t>
          </a:r>
          <a:r>
            <a:rPr lang="en-GB" dirty="0"/>
            <a:t>options on the command line, in the order provided</a:t>
          </a:r>
        </a:p>
      </dgm:t>
    </dgm:pt>
    <dgm:pt modelId="{BEA59223-8890-4373-8E6E-2B66F2BC2FFB}" type="parTrans" cxnId="{A816253E-C2AC-46A9-924A-1E5ED3A607F1}">
      <dgm:prSet/>
      <dgm:spPr/>
      <dgm:t>
        <a:bodyPr/>
        <a:lstStyle/>
        <a:p>
          <a:endParaRPr lang="en-GB"/>
        </a:p>
      </dgm:t>
    </dgm:pt>
    <dgm:pt modelId="{0B6DDC53-31EB-40D4-9D75-0C31608AA4FF}" type="sibTrans" cxnId="{A816253E-C2AC-46A9-924A-1E5ED3A607F1}">
      <dgm:prSet/>
      <dgm:spPr/>
      <dgm:t>
        <a:bodyPr/>
        <a:lstStyle/>
        <a:p>
          <a:endParaRPr lang="en-GB"/>
        </a:p>
      </dgm:t>
    </dgm:pt>
    <dgm:pt modelId="{77D3EA24-D91C-4CD1-AC55-B259605F134D}" type="pres">
      <dgm:prSet presAssocID="{0E0A7272-B40A-400B-9EE2-4C4970776933}" presName="rootnode" presStyleCnt="0">
        <dgm:presLayoutVars>
          <dgm:chMax/>
          <dgm:chPref/>
          <dgm:dir/>
          <dgm:animLvl val="lvl"/>
        </dgm:presLayoutVars>
      </dgm:prSet>
      <dgm:spPr/>
    </dgm:pt>
    <dgm:pt modelId="{02D506E9-90B2-465E-9555-332CEFC0F705}" type="pres">
      <dgm:prSet presAssocID="{B7A99FFF-F369-4035-9A5C-D4AE2AEE297B}" presName="composite" presStyleCnt="0"/>
      <dgm:spPr/>
    </dgm:pt>
    <dgm:pt modelId="{44029DE6-085F-4DFC-ADF8-FF30F0293D54}" type="pres">
      <dgm:prSet presAssocID="{B7A99FFF-F369-4035-9A5C-D4AE2AEE297B}" presName="bentUpArrow1" presStyleLbl="alignImgPlace1" presStyleIdx="0" presStyleCnt="4"/>
      <dgm:spPr/>
    </dgm:pt>
    <dgm:pt modelId="{D5DF5104-C56F-499F-8600-170442DC7EA7}" type="pres">
      <dgm:prSet presAssocID="{B7A99FFF-F369-4035-9A5C-D4AE2AEE297B}" presName="ParentText" presStyleLbl="node1" presStyleIdx="0" presStyleCnt="5" custScaleX="431749">
        <dgm:presLayoutVars>
          <dgm:chMax val="1"/>
          <dgm:chPref val="1"/>
          <dgm:bulletEnabled val="1"/>
        </dgm:presLayoutVars>
      </dgm:prSet>
      <dgm:spPr/>
    </dgm:pt>
    <dgm:pt modelId="{34E758CB-CFE5-4542-B430-E7A168CA3728}" type="pres">
      <dgm:prSet presAssocID="{B7A99FFF-F369-4035-9A5C-D4AE2AEE297B}" presName="ChildText" presStyleLbl="revTx" presStyleIdx="0" presStyleCnt="4">
        <dgm:presLayoutVars>
          <dgm:chMax val="0"/>
          <dgm:chPref val="0"/>
          <dgm:bulletEnabled val="1"/>
        </dgm:presLayoutVars>
      </dgm:prSet>
      <dgm:spPr/>
    </dgm:pt>
    <dgm:pt modelId="{BADF6F45-A140-43CD-BCBF-F6E1A2F89FC5}" type="pres">
      <dgm:prSet presAssocID="{A6BB8D28-6B9E-4336-A707-311547BC6D9A}" presName="sibTrans" presStyleCnt="0"/>
      <dgm:spPr/>
    </dgm:pt>
    <dgm:pt modelId="{CF0CCEEA-CCBB-44DD-8C2F-D59F7402203B}" type="pres">
      <dgm:prSet presAssocID="{A59570AB-25C5-4B9B-B722-6DB39523C964}" presName="composite" presStyleCnt="0"/>
      <dgm:spPr/>
    </dgm:pt>
    <dgm:pt modelId="{B63DB9B1-1097-4DA3-AAD7-8061F76C63E1}" type="pres">
      <dgm:prSet presAssocID="{A59570AB-25C5-4B9B-B722-6DB39523C964}" presName="bentUpArrow1" presStyleLbl="alignImgPlace1" presStyleIdx="1" presStyleCnt="4"/>
      <dgm:spPr/>
    </dgm:pt>
    <dgm:pt modelId="{06F7D0BF-5762-4683-91F3-AF7EA6E77163}" type="pres">
      <dgm:prSet presAssocID="{A59570AB-25C5-4B9B-B722-6DB39523C964}" presName="ParentText" presStyleLbl="node1" presStyleIdx="1" presStyleCnt="5" custScaleX="431749">
        <dgm:presLayoutVars>
          <dgm:chMax val="1"/>
          <dgm:chPref val="1"/>
          <dgm:bulletEnabled val="1"/>
        </dgm:presLayoutVars>
      </dgm:prSet>
      <dgm:spPr/>
    </dgm:pt>
    <dgm:pt modelId="{1BA09593-2FD3-4F29-B3AB-1C038E9C42E2}" type="pres">
      <dgm:prSet presAssocID="{A59570AB-25C5-4B9B-B722-6DB39523C964}" presName="ChildText" presStyleLbl="revTx" presStyleIdx="1" presStyleCnt="4">
        <dgm:presLayoutVars>
          <dgm:chMax val="0"/>
          <dgm:chPref val="0"/>
          <dgm:bulletEnabled val="1"/>
        </dgm:presLayoutVars>
      </dgm:prSet>
      <dgm:spPr/>
    </dgm:pt>
    <dgm:pt modelId="{F6F1D2A0-0C90-4ADA-A1BF-FB88EAC21F1F}" type="pres">
      <dgm:prSet presAssocID="{98F8D14E-4E92-4175-BC53-3B165138C361}" presName="sibTrans" presStyleCnt="0"/>
      <dgm:spPr/>
    </dgm:pt>
    <dgm:pt modelId="{CEA03ED6-C7F5-4C92-8478-8CE1AFC4075F}" type="pres">
      <dgm:prSet presAssocID="{FBA4361D-10DC-4935-8EFD-3F5C3EDA01E8}" presName="composite" presStyleCnt="0"/>
      <dgm:spPr/>
    </dgm:pt>
    <dgm:pt modelId="{28C30692-2533-45D3-964E-D1286E62A953}" type="pres">
      <dgm:prSet presAssocID="{FBA4361D-10DC-4935-8EFD-3F5C3EDA01E8}" presName="bentUpArrow1" presStyleLbl="alignImgPlace1" presStyleIdx="2" presStyleCnt="4"/>
      <dgm:spPr/>
    </dgm:pt>
    <dgm:pt modelId="{B7304969-B567-48E5-83A9-1487B8604F72}" type="pres">
      <dgm:prSet presAssocID="{FBA4361D-10DC-4935-8EFD-3F5C3EDA01E8}" presName="ParentText" presStyleLbl="node1" presStyleIdx="2" presStyleCnt="5" custScaleX="431749">
        <dgm:presLayoutVars>
          <dgm:chMax val="1"/>
          <dgm:chPref val="1"/>
          <dgm:bulletEnabled val="1"/>
        </dgm:presLayoutVars>
      </dgm:prSet>
      <dgm:spPr/>
    </dgm:pt>
    <dgm:pt modelId="{2BD2970F-2161-4D1C-BBEF-1D506B9FFA15}" type="pres">
      <dgm:prSet presAssocID="{FBA4361D-10DC-4935-8EFD-3F5C3EDA01E8}" presName="ChildText" presStyleLbl="revTx" presStyleIdx="2" presStyleCnt="4">
        <dgm:presLayoutVars>
          <dgm:chMax val="0"/>
          <dgm:chPref val="0"/>
          <dgm:bulletEnabled val="1"/>
        </dgm:presLayoutVars>
      </dgm:prSet>
      <dgm:spPr/>
    </dgm:pt>
    <dgm:pt modelId="{C0C9FB3D-B6CA-40EA-8D1D-4356F6D62D15}" type="pres">
      <dgm:prSet presAssocID="{42C86741-376D-4B4D-8FEA-2972AB3CF12E}" presName="sibTrans" presStyleCnt="0"/>
      <dgm:spPr/>
    </dgm:pt>
    <dgm:pt modelId="{38878A85-387E-4511-96E1-068BE403EC5B}" type="pres">
      <dgm:prSet presAssocID="{86562227-A14F-4EA9-9771-D56ADEAE1F35}" presName="composite" presStyleCnt="0"/>
      <dgm:spPr/>
    </dgm:pt>
    <dgm:pt modelId="{B6D2E1FD-0D50-4606-B564-357D01ABA003}" type="pres">
      <dgm:prSet presAssocID="{86562227-A14F-4EA9-9771-D56ADEAE1F35}" presName="bentUpArrow1" presStyleLbl="alignImgPlace1" presStyleIdx="3" presStyleCnt="4"/>
      <dgm:spPr/>
    </dgm:pt>
    <dgm:pt modelId="{FB91F84D-375A-4588-B284-C248C947D5FD}" type="pres">
      <dgm:prSet presAssocID="{86562227-A14F-4EA9-9771-D56ADEAE1F35}" presName="ParentText" presStyleLbl="node1" presStyleIdx="3" presStyleCnt="5" custScaleX="431749">
        <dgm:presLayoutVars>
          <dgm:chMax val="1"/>
          <dgm:chPref val="1"/>
          <dgm:bulletEnabled val="1"/>
        </dgm:presLayoutVars>
      </dgm:prSet>
      <dgm:spPr/>
    </dgm:pt>
    <dgm:pt modelId="{85B80DF2-CF2B-46C4-A82B-83E194A06653}" type="pres">
      <dgm:prSet presAssocID="{86562227-A14F-4EA9-9771-D56ADEAE1F35}" presName="ChildText" presStyleLbl="revTx" presStyleIdx="3" presStyleCnt="4">
        <dgm:presLayoutVars>
          <dgm:chMax val="0"/>
          <dgm:chPref val="0"/>
          <dgm:bulletEnabled val="1"/>
        </dgm:presLayoutVars>
      </dgm:prSet>
      <dgm:spPr/>
    </dgm:pt>
    <dgm:pt modelId="{3E2F12B8-B8CE-4A63-883D-D1BBA5B5BDDA}" type="pres">
      <dgm:prSet presAssocID="{73D5F42D-06F9-4E37-BD83-ECC159B78C16}" presName="sibTrans" presStyleCnt="0"/>
      <dgm:spPr/>
    </dgm:pt>
    <dgm:pt modelId="{1D52382C-68B3-48DE-ABE4-86C81A5C2D41}" type="pres">
      <dgm:prSet presAssocID="{CD219CF1-324E-4409-B52F-0BB539B2DB02}" presName="composite" presStyleCnt="0"/>
      <dgm:spPr/>
    </dgm:pt>
    <dgm:pt modelId="{CAEBF586-548E-4397-B405-5816E6CEEAFC}" type="pres">
      <dgm:prSet presAssocID="{CD219CF1-324E-4409-B52F-0BB539B2DB02}" presName="ParentText" presStyleLbl="node1" presStyleIdx="4" presStyleCnt="5" custScaleX="431749">
        <dgm:presLayoutVars>
          <dgm:chMax val="1"/>
          <dgm:chPref val="1"/>
          <dgm:bulletEnabled val="1"/>
        </dgm:presLayoutVars>
      </dgm:prSet>
      <dgm:spPr/>
    </dgm:pt>
  </dgm:ptLst>
  <dgm:cxnLst>
    <dgm:cxn modelId="{6CA2B728-7E33-48D6-8DA1-714952ECA783}" srcId="{0E0A7272-B40A-400B-9EE2-4C4970776933}" destId="{86562227-A14F-4EA9-9771-D56ADEAE1F35}" srcOrd="3" destOrd="0" parTransId="{F4773F63-B30D-4521-9C94-0A66A8CB8730}" sibTransId="{73D5F42D-06F9-4E37-BD83-ECC159B78C16}"/>
    <dgm:cxn modelId="{FBBA1433-2447-45D1-9FAA-F88A61A1DF18}" type="presOf" srcId="{A59570AB-25C5-4B9B-B722-6DB39523C964}" destId="{06F7D0BF-5762-4683-91F3-AF7EA6E77163}" srcOrd="0" destOrd="0" presId="urn:microsoft.com/office/officeart/2005/8/layout/StepDownProcess"/>
    <dgm:cxn modelId="{3226F63D-CDD3-47CA-BC3B-488BB873B259}" type="presOf" srcId="{B7A99FFF-F369-4035-9A5C-D4AE2AEE297B}" destId="{D5DF5104-C56F-499F-8600-170442DC7EA7}" srcOrd="0" destOrd="0" presId="urn:microsoft.com/office/officeart/2005/8/layout/StepDownProcess"/>
    <dgm:cxn modelId="{A816253E-C2AC-46A9-924A-1E5ED3A607F1}" srcId="{0E0A7272-B40A-400B-9EE2-4C4970776933}" destId="{CD219CF1-324E-4409-B52F-0BB539B2DB02}" srcOrd="4" destOrd="0" parTransId="{BEA59223-8890-4373-8E6E-2B66F2BC2FFB}" sibTransId="{0B6DDC53-31EB-40D4-9D75-0C31608AA4FF}"/>
    <dgm:cxn modelId="{D4D01260-34CA-4714-AC98-5212A7DEA084}" srcId="{0E0A7272-B40A-400B-9EE2-4C4970776933}" destId="{A59570AB-25C5-4B9B-B722-6DB39523C964}" srcOrd="1" destOrd="0" parTransId="{418291DB-D792-40A8-A371-45F57EDB8736}" sibTransId="{98F8D14E-4E92-4175-BC53-3B165138C361}"/>
    <dgm:cxn modelId="{4CDCBE72-56F4-451C-A6B7-9F1FD9604C91}" type="presOf" srcId="{86562227-A14F-4EA9-9771-D56ADEAE1F35}" destId="{FB91F84D-375A-4588-B284-C248C947D5FD}" srcOrd="0" destOrd="0" presId="urn:microsoft.com/office/officeart/2005/8/layout/StepDownProcess"/>
    <dgm:cxn modelId="{1DB3EA82-AE46-4F0D-A8E8-B8DA15770E80}" type="presOf" srcId="{CD219CF1-324E-4409-B52F-0BB539B2DB02}" destId="{CAEBF586-548E-4397-B405-5816E6CEEAFC}" srcOrd="0" destOrd="0" presId="urn:microsoft.com/office/officeart/2005/8/layout/StepDownProcess"/>
    <dgm:cxn modelId="{CA6FA683-703F-4CC8-98D8-3941D6DB23B0}" type="presOf" srcId="{FBA4361D-10DC-4935-8EFD-3F5C3EDA01E8}" destId="{B7304969-B567-48E5-83A9-1487B8604F72}" srcOrd="0" destOrd="0" presId="urn:microsoft.com/office/officeart/2005/8/layout/StepDownProcess"/>
    <dgm:cxn modelId="{BB7DFD95-09D9-47C1-8C32-4FD4268B3E55}" srcId="{0E0A7272-B40A-400B-9EE2-4C4970776933}" destId="{FBA4361D-10DC-4935-8EFD-3F5C3EDA01E8}" srcOrd="2" destOrd="0" parTransId="{30F78CDE-F141-41AA-B7D4-B0C8130E8F8D}" sibTransId="{42C86741-376D-4B4D-8FEA-2972AB3CF12E}"/>
    <dgm:cxn modelId="{5CDB19CA-41C9-42D1-8ABA-D44E11361E63}" srcId="{0E0A7272-B40A-400B-9EE2-4C4970776933}" destId="{B7A99FFF-F369-4035-9A5C-D4AE2AEE297B}" srcOrd="0" destOrd="0" parTransId="{A394C0D0-4D39-45F8-9B1B-9B4EEA114ECE}" sibTransId="{A6BB8D28-6B9E-4336-A707-311547BC6D9A}"/>
    <dgm:cxn modelId="{9D235BF2-F8C1-436E-B589-650F8F241729}" type="presOf" srcId="{0E0A7272-B40A-400B-9EE2-4C4970776933}" destId="{77D3EA24-D91C-4CD1-AC55-B259605F134D}" srcOrd="0" destOrd="0" presId="urn:microsoft.com/office/officeart/2005/8/layout/StepDownProcess"/>
    <dgm:cxn modelId="{7F22151F-912D-47F3-8989-7C0EEDFFB7D2}" type="presParOf" srcId="{77D3EA24-D91C-4CD1-AC55-B259605F134D}" destId="{02D506E9-90B2-465E-9555-332CEFC0F705}" srcOrd="0" destOrd="0" presId="urn:microsoft.com/office/officeart/2005/8/layout/StepDownProcess"/>
    <dgm:cxn modelId="{E0E19201-6424-4D85-B89D-629A2C84BB8B}" type="presParOf" srcId="{02D506E9-90B2-465E-9555-332CEFC0F705}" destId="{44029DE6-085F-4DFC-ADF8-FF30F0293D54}" srcOrd="0" destOrd="0" presId="urn:microsoft.com/office/officeart/2005/8/layout/StepDownProcess"/>
    <dgm:cxn modelId="{B9B6FC19-9964-41E9-B385-3739854220F5}" type="presParOf" srcId="{02D506E9-90B2-465E-9555-332CEFC0F705}" destId="{D5DF5104-C56F-499F-8600-170442DC7EA7}" srcOrd="1" destOrd="0" presId="urn:microsoft.com/office/officeart/2005/8/layout/StepDownProcess"/>
    <dgm:cxn modelId="{70A1CA2F-3052-4A9C-84FE-A5462AD56F08}" type="presParOf" srcId="{02D506E9-90B2-465E-9555-332CEFC0F705}" destId="{34E758CB-CFE5-4542-B430-E7A168CA3728}" srcOrd="2" destOrd="0" presId="urn:microsoft.com/office/officeart/2005/8/layout/StepDownProcess"/>
    <dgm:cxn modelId="{ACD95EB7-0C7A-4D93-9669-F0339FAE25F7}" type="presParOf" srcId="{77D3EA24-D91C-4CD1-AC55-B259605F134D}" destId="{BADF6F45-A140-43CD-BCBF-F6E1A2F89FC5}" srcOrd="1" destOrd="0" presId="urn:microsoft.com/office/officeart/2005/8/layout/StepDownProcess"/>
    <dgm:cxn modelId="{9D9A1B46-AB5E-4F3A-B0AE-342933B9379A}" type="presParOf" srcId="{77D3EA24-D91C-4CD1-AC55-B259605F134D}" destId="{CF0CCEEA-CCBB-44DD-8C2F-D59F7402203B}" srcOrd="2" destOrd="0" presId="urn:microsoft.com/office/officeart/2005/8/layout/StepDownProcess"/>
    <dgm:cxn modelId="{27C6E39E-A66D-486F-97D4-0B896E87F434}" type="presParOf" srcId="{CF0CCEEA-CCBB-44DD-8C2F-D59F7402203B}" destId="{B63DB9B1-1097-4DA3-AAD7-8061F76C63E1}" srcOrd="0" destOrd="0" presId="urn:microsoft.com/office/officeart/2005/8/layout/StepDownProcess"/>
    <dgm:cxn modelId="{B21AC932-5421-424D-BEE6-0E47712EDB7B}" type="presParOf" srcId="{CF0CCEEA-CCBB-44DD-8C2F-D59F7402203B}" destId="{06F7D0BF-5762-4683-91F3-AF7EA6E77163}" srcOrd="1" destOrd="0" presId="urn:microsoft.com/office/officeart/2005/8/layout/StepDownProcess"/>
    <dgm:cxn modelId="{EF12315C-CC7B-4C8C-8980-88FD3A53DB13}" type="presParOf" srcId="{CF0CCEEA-CCBB-44DD-8C2F-D59F7402203B}" destId="{1BA09593-2FD3-4F29-B3AB-1C038E9C42E2}" srcOrd="2" destOrd="0" presId="urn:microsoft.com/office/officeart/2005/8/layout/StepDownProcess"/>
    <dgm:cxn modelId="{CF3DB6AC-F176-43D5-B18F-ECC68B52B5E9}" type="presParOf" srcId="{77D3EA24-D91C-4CD1-AC55-B259605F134D}" destId="{F6F1D2A0-0C90-4ADA-A1BF-FB88EAC21F1F}" srcOrd="3" destOrd="0" presId="urn:microsoft.com/office/officeart/2005/8/layout/StepDownProcess"/>
    <dgm:cxn modelId="{0CCF26F8-3B60-4273-9F2E-D0F184AD5592}" type="presParOf" srcId="{77D3EA24-D91C-4CD1-AC55-B259605F134D}" destId="{CEA03ED6-C7F5-4C92-8478-8CE1AFC4075F}" srcOrd="4" destOrd="0" presId="urn:microsoft.com/office/officeart/2005/8/layout/StepDownProcess"/>
    <dgm:cxn modelId="{CB690A1E-9CF4-435F-82B9-201530E3FACB}" type="presParOf" srcId="{CEA03ED6-C7F5-4C92-8478-8CE1AFC4075F}" destId="{28C30692-2533-45D3-964E-D1286E62A953}" srcOrd="0" destOrd="0" presId="urn:microsoft.com/office/officeart/2005/8/layout/StepDownProcess"/>
    <dgm:cxn modelId="{C5DF2384-3024-461F-90AB-E69DC148EF88}" type="presParOf" srcId="{CEA03ED6-C7F5-4C92-8478-8CE1AFC4075F}" destId="{B7304969-B567-48E5-83A9-1487B8604F72}" srcOrd="1" destOrd="0" presId="urn:microsoft.com/office/officeart/2005/8/layout/StepDownProcess"/>
    <dgm:cxn modelId="{606DC58A-30C9-4BDE-8ADE-932BEE92FF91}" type="presParOf" srcId="{CEA03ED6-C7F5-4C92-8478-8CE1AFC4075F}" destId="{2BD2970F-2161-4D1C-BBEF-1D506B9FFA15}" srcOrd="2" destOrd="0" presId="urn:microsoft.com/office/officeart/2005/8/layout/StepDownProcess"/>
    <dgm:cxn modelId="{6B56E9C8-2E74-4463-9A22-CF0C7C6351F7}" type="presParOf" srcId="{77D3EA24-D91C-4CD1-AC55-B259605F134D}" destId="{C0C9FB3D-B6CA-40EA-8D1D-4356F6D62D15}" srcOrd="5" destOrd="0" presId="urn:microsoft.com/office/officeart/2005/8/layout/StepDownProcess"/>
    <dgm:cxn modelId="{6790180B-E4E2-47C0-B4CE-BB1A9066E3DC}" type="presParOf" srcId="{77D3EA24-D91C-4CD1-AC55-B259605F134D}" destId="{38878A85-387E-4511-96E1-068BE403EC5B}" srcOrd="6" destOrd="0" presId="urn:microsoft.com/office/officeart/2005/8/layout/StepDownProcess"/>
    <dgm:cxn modelId="{380CF3D9-13BE-46DF-B8E9-B72CC28BE4CB}" type="presParOf" srcId="{38878A85-387E-4511-96E1-068BE403EC5B}" destId="{B6D2E1FD-0D50-4606-B564-357D01ABA003}" srcOrd="0" destOrd="0" presId="urn:microsoft.com/office/officeart/2005/8/layout/StepDownProcess"/>
    <dgm:cxn modelId="{7A1D2C3D-704F-47AA-A105-B19EAFACF9D6}" type="presParOf" srcId="{38878A85-387E-4511-96E1-068BE403EC5B}" destId="{FB91F84D-375A-4588-B284-C248C947D5FD}" srcOrd="1" destOrd="0" presId="urn:microsoft.com/office/officeart/2005/8/layout/StepDownProcess"/>
    <dgm:cxn modelId="{3746DD49-35E9-49BF-84E5-75C74F5BE908}" type="presParOf" srcId="{38878A85-387E-4511-96E1-068BE403EC5B}" destId="{85B80DF2-CF2B-46C4-A82B-83E194A06653}" srcOrd="2" destOrd="0" presId="urn:microsoft.com/office/officeart/2005/8/layout/StepDownProcess"/>
    <dgm:cxn modelId="{74BD72AD-A0D6-4C52-A2C3-9DA0918389B4}" type="presParOf" srcId="{77D3EA24-D91C-4CD1-AC55-B259605F134D}" destId="{3E2F12B8-B8CE-4A63-883D-D1BBA5B5BDDA}" srcOrd="7" destOrd="0" presId="urn:microsoft.com/office/officeart/2005/8/layout/StepDownProcess"/>
    <dgm:cxn modelId="{5E286A35-8D50-491E-9E3D-4F0B19EA5149}" type="presParOf" srcId="{77D3EA24-D91C-4CD1-AC55-B259605F134D}" destId="{1D52382C-68B3-48DE-ABE4-86C81A5C2D41}" srcOrd="8" destOrd="0" presId="urn:microsoft.com/office/officeart/2005/8/layout/StepDownProcess"/>
    <dgm:cxn modelId="{662AB401-F9D5-4755-9886-2377A3B9EC9F}" type="presParOf" srcId="{1D52382C-68B3-48DE-ABE4-86C81A5C2D41}" destId="{CAEBF586-548E-4397-B405-5816E6CEEAFC}"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029DE6-085F-4DFC-ADF8-FF30F0293D54}">
      <dsp:nvSpPr>
        <dsp:cNvPr id="0" name=""/>
        <dsp:cNvSpPr/>
      </dsp:nvSpPr>
      <dsp:spPr>
        <a:xfrm rot="5400000">
          <a:off x="1467758" y="1075614"/>
          <a:ext cx="479888" cy="546335"/>
        </a:xfrm>
        <a:prstGeom prst="bentUpArrow">
          <a:avLst>
            <a:gd name="adj1" fmla="val 32840"/>
            <a:gd name="adj2" fmla="val 25000"/>
            <a:gd name="adj3" fmla="val 35780"/>
          </a:avLst>
        </a:prstGeom>
        <a:solidFill>
          <a:schemeClr val="accent5">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DF5104-C56F-499F-8600-170442DC7EA7}">
      <dsp:nvSpPr>
        <dsp:cNvPr id="0" name=""/>
        <dsp:cNvSpPr/>
      </dsp:nvSpPr>
      <dsp:spPr>
        <a:xfrm>
          <a:off x="601" y="543648"/>
          <a:ext cx="3487880" cy="565468"/>
        </a:xfrm>
        <a:prstGeom prst="roundRect">
          <a:avLst>
            <a:gd name="adj" fmla="val 1667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a:t>Environment variables</a:t>
          </a:r>
        </a:p>
      </dsp:txBody>
      <dsp:txXfrm>
        <a:off x="28210" y="571257"/>
        <a:ext cx="3432662" cy="510250"/>
      </dsp:txXfrm>
    </dsp:sp>
    <dsp:sp modelId="{34E758CB-CFE5-4542-B430-E7A168CA3728}">
      <dsp:nvSpPr>
        <dsp:cNvPr id="0" name=""/>
        <dsp:cNvSpPr/>
      </dsp:nvSpPr>
      <dsp:spPr>
        <a:xfrm>
          <a:off x="2148466" y="597578"/>
          <a:ext cx="587552" cy="457036"/>
        </a:xfrm>
        <a:prstGeom prst="rect">
          <a:avLst/>
        </a:prstGeom>
        <a:noFill/>
        <a:ln>
          <a:noFill/>
        </a:ln>
        <a:effectLst/>
      </dsp:spPr>
      <dsp:style>
        <a:lnRef idx="0">
          <a:scrgbClr r="0" g="0" b="0"/>
        </a:lnRef>
        <a:fillRef idx="0">
          <a:scrgbClr r="0" g="0" b="0"/>
        </a:fillRef>
        <a:effectRef idx="0">
          <a:scrgbClr r="0" g="0" b="0"/>
        </a:effectRef>
        <a:fontRef idx="minor"/>
      </dsp:style>
    </dsp:sp>
    <dsp:sp modelId="{B63DB9B1-1097-4DA3-AAD7-8061F76C63E1}">
      <dsp:nvSpPr>
        <dsp:cNvPr id="0" name=""/>
        <dsp:cNvSpPr/>
      </dsp:nvSpPr>
      <dsp:spPr>
        <a:xfrm rot="5400000">
          <a:off x="3141940" y="1710821"/>
          <a:ext cx="479888" cy="546335"/>
        </a:xfrm>
        <a:prstGeom prst="bentUpArrow">
          <a:avLst>
            <a:gd name="adj1" fmla="val 32840"/>
            <a:gd name="adj2" fmla="val 25000"/>
            <a:gd name="adj3" fmla="val 35780"/>
          </a:avLst>
        </a:prstGeom>
        <a:solidFill>
          <a:schemeClr val="accent5">
            <a:tint val="50000"/>
            <a:hueOff val="-3425660"/>
            <a:satOff val="-1071"/>
            <a:lumOff val="577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F7D0BF-5762-4683-91F3-AF7EA6E77163}">
      <dsp:nvSpPr>
        <dsp:cNvPr id="0" name=""/>
        <dsp:cNvSpPr/>
      </dsp:nvSpPr>
      <dsp:spPr>
        <a:xfrm>
          <a:off x="1674784" y="1178856"/>
          <a:ext cx="3487880" cy="565468"/>
        </a:xfrm>
        <a:prstGeom prst="roundRect">
          <a:avLst>
            <a:gd name="adj" fmla="val 16670"/>
          </a:avLst>
        </a:prstGeom>
        <a:solidFill>
          <a:schemeClr val="accent5">
            <a:hueOff val="-2599996"/>
            <a:satOff val="-7894"/>
            <a:lumOff val="568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i="1" kern="1200" dirty="0"/>
            <a:t>terraform.tfvars </a:t>
          </a:r>
          <a:r>
            <a:rPr lang="en-GB" sz="1300" kern="1200" dirty="0"/>
            <a:t>file, if present</a:t>
          </a:r>
        </a:p>
      </dsp:txBody>
      <dsp:txXfrm>
        <a:off x="1702393" y="1206465"/>
        <a:ext cx="3432662" cy="510250"/>
      </dsp:txXfrm>
    </dsp:sp>
    <dsp:sp modelId="{1BA09593-2FD3-4F29-B3AB-1C038E9C42E2}">
      <dsp:nvSpPr>
        <dsp:cNvPr id="0" name=""/>
        <dsp:cNvSpPr/>
      </dsp:nvSpPr>
      <dsp:spPr>
        <a:xfrm>
          <a:off x="3822648" y="1232786"/>
          <a:ext cx="587552" cy="457036"/>
        </a:xfrm>
        <a:prstGeom prst="rect">
          <a:avLst/>
        </a:prstGeom>
        <a:noFill/>
        <a:ln>
          <a:noFill/>
        </a:ln>
        <a:effectLst/>
      </dsp:spPr>
      <dsp:style>
        <a:lnRef idx="0">
          <a:scrgbClr r="0" g="0" b="0"/>
        </a:lnRef>
        <a:fillRef idx="0">
          <a:scrgbClr r="0" g="0" b="0"/>
        </a:fillRef>
        <a:effectRef idx="0">
          <a:scrgbClr r="0" g="0" b="0"/>
        </a:effectRef>
        <a:fontRef idx="minor"/>
      </dsp:style>
    </dsp:sp>
    <dsp:sp modelId="{28C30692-2533-45D3-964E-D1286E62A953}">
      <dsp:nvSpPr>
        <dsp:cNvPr id="0" name=""/>
        <dsp:cNvSpPr/>
      </dsp:nvSpPr>
      <dsp:spPr>
        <a:xfrm rot="5400000">
          <a:off x="4816123" y="2346029"/>
          <a:ext cx="479888" cy="546335"/>
        </a:xfrm>
        <a:prstGeom prst="bentUpArrow">
          <a:avLst>
            <a:gd name="adj1" fmla="val 32840"/>
            <a:gd name="adj2" fmla="val 25000"/>
            <a:gd name="adj3" fmla="val 35780"/>
          </a:avLst>
        </a:prstGeom>
        <a:solidFill>
          <a:schemeClr val="accent5">
            <a:tint val="50000"/>
            <a:hueOff val="-6851321"/>
            <a:satOff val="-2143"/>
            <a:lumOff val="1155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7304969-B567-48E5-83A9-1487B8604F72}">
      <dsp:nvSpPr>
        <dsp:cNvPr id="0" name=""/>
        <dsp:cNvSpPr/>
      </dsp:nvSpPr>
      <dsp:spPr>
        <a:xfrm>
          <a:off x="3348966" y="1814063"/>
          <a:ext cx="3487880" cy="565468"/>
        </a:xfrm>
        <a:prstGeom prst="roundRect">
          <a:avLst>
            <a:gd name="adj" fmla="val 16670"/>
          </a:avLst>
        </a:prstGeom>
        <a:solidFill>
          <a:schemeClr val="accent5">
            <a:hueOff val="-5199993"/>
            <a:satOff val="-15789"/>
            <a:lumOff val="1137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i="1" kern="1200" dirty="0" err="1"/>
            <a:t>terraform.tfvars.json</a:t>
          </a:r>
          <a:r>
            <a:rPr lang="en-GB" sz="1300" i="1" kern="1200" dirty="0"/>
            <a:t> </a:t>
          </a:r>
          <a:r>
            <a:rPr lang="en-GB" sz="1300" kern="1200" dirty="0"/>
            <a:t>file, if present</a:t>
          </a:r>
        </a:p>
      </dsp:txBody>
      <dsp:txXfrm>
        <a:off x="3376575" y="1841672"/>
        <a:ext cx="3432662" cy="510250"/>
      </dsp:txXfrm>
    </dsp:sp>
    <dsp:sp modelId="{2BD2970F-2161-4D1C-BBEF-1D506B9FFA15}">
      <dsp:nvSpPr>
        <dsp:cNvPr id="0" name=""/>
        <dsp:cNvSpPr/>
      </dsp:nvSpPr>
      <dsp:spPr>
        <a:xfrm>
          <a:off x="5496831" y="1867993"/>
          <a:ext cx="587552" cy="457036"/>
        </a:xfrm>
        <a:prstGeom prst="rect">
          <a:avLst/>
        </a:prstGeom>
        <a:noFill/>
        <a:ln>
          <a:noFill/>
        </a:ln>
        <a:effectLst/>
      </dsp:spPr>
      <dsp:style>
        <a:lnRef idx="0">
          <a:scrgbClr r="0" g="0" b="0"/>
        </a:lnRef>
        <a:fillRef idx="0">
          <a:scrgbClr r="0" g="0" b="0"/>
        </a:fillRef>
        <a:effectRef idx="0">
          <a:scrgbClr r="0" g="0" b="0"/>
        </a:effectRef>
        <a:fontRef idx="minor"/>
      </dsp:style>
    </dsp:sp>
    <dsp:sp modelId="{B6D2E1FD-0D50-4606-B564-357D01ABA003}">
      <dsp:nvSpPr>
        <dsp:cNvPr id="0" name=""/>
        <dsp:cNvSpPr/>
      </dsp:nvSpPr>
      <dsp:spPr>
        <a:xfrm rot="5400000">
          <a:off x="6490306" y="2981236"/>
          <a:ext cx="479888" cy="546335"/>
        </a:xfrm>
        <a:prstGeom prst="bentUpArrow">
          <a:avLst>
            <a:gd name="adj1" fmla="val 32840"/>
            <a:gd name="adj2" fmla="val 25000"/>
            <a:gd name="adj3" fmla="val 35780"/>
          </a:avLst>
        </a:prstGeom>
        <a:solidFill>
          <a:schemeClr val="accent5">
            <a:tint val="50000"/>
            <a:hueOff val="-10276981"/>
            <a:satOff val="-3214"/>
            <a:lumOff val="1732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B91F84D-375A-4588-B284-C248C947D5FD}">
      <dsp:nvSpPr>
        <dsp:cNvPr id="0" name=""/>
        <dsp:cNvSpPr/>
      </dsp:nvSpPr>
      <dsp:spPr>
        <a:xfrm>
          <a:off x="5023149" y="2449270"/>
          <a:ext cx="3487880" cy="565468"/>
        </a:xfrm>
        <a:prstGeom prst="roundRect">
          <a:avLst>
            <a:gd name="adj" fmla="val 16670"/>
          </a:avLst>
        </a:prstGeom>
        <a:solidFill>
          <a:schemeClr val="accent5">
            <a:hueOff val="-7799989"/>
            <a:satOff val="-23683"/>
            <a:lumOff val="1705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Any </a:t>
          </a:r>
          <a:r>
            <a:rPr lang="en-GB" sz="1300" i="1" kern="1200" dirty="0"/>
            <a:t>*.auto.tfvars </a:t>
          </a:r>
          <a:r>
            <a:rPr lang="en-GB" sz="1300" i="0" kern="1200" dirty="0"/>
            <a:t>or</a:t>
          </a:r>
          <a:r>
            <a:rPr lang="en-GB" sz="1300" i="1" kern="1200" dirty="0"/>
            <a:t> *.</a:t>
          </a:r>
          <a:r>
            <a:rPr lang="en-GB" sz="1300" i="1" kern="1200" dirty="0" err="1"/>
            <a:t>auto.tfvars.json</a:t>
          </a:r>
          <a:r>
            <a:rPr lang="en-GB" sz="1300" i="1" kern="1200" dirty="0"/>
            <a:t> </a:t>
          </a:r>
          <a:r>
            <a:rPr lang="en-GB" sz="1300" kern="1200" dirty="0"/>
            <a:t>files, processed in lexical order of filenames</a:t>
          </a:r>
        </a:p>
      </dsp:txBody>
      <dsp:txXfrm>
        <a:off x="5050758" y="2476879"/>
        <a:ext cx="3432662" cy="510250"/>
      </dsp:txXfrm>
    </dsp:sp>
    <dsp:sp modelId="{85B80DF2-CF2B-46C4-A82B-83E194A06653}">
      <dsp:nvSpPr>
        <dsp:cNvPr id="0" name=""/>
        <dsp:cNvSpPr/>
      </dsp:nvSpPr>
      <dsp:spPr>
        <a:xfrm>
          <a:off x="7171014" y="2503201"/>
          <a:ext cx="587552" cy="457036"/>
        </a:xfrm>
        <a:prstGeom prst="rect">
          <a:avLst/>
        </a:prstGeom>
        <a:noFill/>
        <a:ln>
          <a:noFill/>
        </a:ln>
        <a:effectLst/>
      </dsp:spPr>
      <dsp:style>
        <a:lnRef idx="0">
          <a:scrgbClr r="0" g="0" b="0"/>
        </a:lnRef>
        <a:fillRef idx="0">
          <a:scrgbClr r="0" g="0" b="0"/>
        </a:fillRef>
        <a:effectRef idx="0">
          <a:scrgbClr r="0" g="0" b="0"/>
        </a:effectRef>
        <a:fontRef idx="minor"/>
      </dsp:style>
    </dsp:sp>
    <dsp:sp modelId="{CAEBF586-548E-4397-B405-5816E6CEEAFC}">
      <dsp:nvSpPr>
        <dsp:cNvPr id="0" name=""/>
        <dsp:cNvSpPr/>
      </dsp:nvSpPr>
      <dsp:spPr>
        <a:xfrm>
          <a:off x="6697332" y="3084478"/>
          <a:ext cx="3487880" cy="565468"/>
        </a:xfrm>
        <a:prstGeom prst="roundRect">
          <a:avLst>
            <a:gd name="adj" fmla="val 16670"/>
          </a:avLst>
        </a:prstGeom>
        <a:solidFill>
          <a:schemeClr val="accent5">
            <a:hueOff val="-10399985"/>
            <a:satOff val="-31577"/>
            <a:lumOff val="2274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Any -</a:t>
          </a:r>
          <a:r>
            <a:rPr lang="en-GB" sz="1300" i="1" kern="1200" dirty="0"/>
            <a:t>var </a:t>
          </a:r>
          <a:r>
            <a:rPr lang="en-GB" sz="1300" i="0" kern="1200" dirty="0"/>
            <a:t>and</a:t>
          </a:r>
          <a:r>
            <a:rPr lang="en-GB" sz="1300" i="1" kern="1200" dirty="0"/>
            <a:t> –var-file </a:t>
          </a:r>
          <a:r>
            <a:rPr lang="en-GB" sz="1300" kern="1200" dirty="0"/>
            <a:t>options on the command line, in the order provided</a:t>
          </a:r>
        </a:p>
      </dsp:txBody>
      <dsp:txXfrm>
        <a:off x="6724941" y="3112087"/>
        <a:ext cx="3432662" cy="510250"/>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6/24/2025 12:18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00.jpeg>
</file>

<file path=ppt/media/image101.png>
</file>

<file path=ppt/media/image102.jpeg>
</file>

<file path=ppt/media/image103.jpg>
</file>

<file path=ppt/media/image104.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eg>
</file>

<file path=ppt/media/image23.png>
</file>

<file path=ppt/media/image24.jpeg>
</file>

<file path=ppt/media/image25.jpeg>
</file>

<file path=ppt/media/image26.png>
</file>

<file path=ppt/media/image27.png>
</file>

<file path=ppt/media/image28.svg>
</file>

<file path=ppt/media/image29.png>
</file>

<file path=ppt/media/image30.svg>
</file>

<file path=ppt/media/image31.png>
</file>

<file path=ppt/media/image32.svg>
</file>

<file path=ppt/media/image33.png>
</file>

<file path=ppt/media/image34.sv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jpeg>
</file>

<file path=ppt/media/image46.jpeg>
</file>

<file path=ppt/media/image47.jpeg>
</file>

<file path=ppt/media/image48.png>
</file>

<file path=ppt/media/image49.jpeg>
</file>

<file path=ppt/media/image5.jpg>
</file>

<file path=ppt/media/image50.jpeg>
</file>

<file path=ppt/media/image51.jpeg>
</file>

<file path=ppt/media/image52.png>
</file>

<file path=ppt/media/image53.png>
</file>

<file path=ppt/media/image54.png>
</file>

<file path=ppt/media/image55.png>
</file>

<file path=ppt/media/image56.jpeg>
</file>

<file path=ppt/media/image57.png>
</file>

<file path=ppt/media/image58.jpe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jpeg>
</file>

<file path=ppt/media/image68.png>
</file>

<file path=ppt/media/image69.jpeg>
</file>

<file path=ppt/media/image7.jpg>
</file>

<file path=ppt/media/image70.png>
</file>

<file path=ppt/media/image71.png>
</file>

<file path=ppt/media/image72.jpeg>
</file>

<file path=ppt/media/image73.png>
</file>

<file path=ppt/media/image74.jp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gif>
</file>

<file path=ppt/media/image84.png>
</file>

<file path=ppt/media/image85.png>
</file>

<file path=ppt/media/image86.jpeg>
</file>

<file path=ppt/media/image87.png>
</file>

<file path=ppt/media/image88.jpe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jpeg>
</file>

<file path=ppt/media/image98.jpe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6/24/2025 11:35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lvl="1" indent="0">
              <a:buFontTx/>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6/24/2025 11:35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080579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B3610-8E5D-0233-F90F-E7A107E65E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3C613B-0CB0-FEBD-BA60-4FAA73544C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7A0D4-482E-B0E0-3EF0-9417B2C51097}"/>
              </a:ext>
            </a:extLst>
          </p:cNvPr>
          <p:cNvSpPr>
            <a:spLocks noGrp="1"/>
          </p:cNvSpPr>
          <p:nvPr>
            <p:ph type="body" idx="1"/>
          </p:nvPr>
        </p:nvSpPr>
        <p:spPr/>
        <p:txBody>
          <a:bodyPr/>
          <a:lstStyle/>
          <a:p>
            <a:pPr>
              <a:buNone/>
            </a:pPr>
            <a:endParaRPr lang="en-US" i="1" dirty="0"/>
          </a:p>
          <a:p>
            <a:pPr>
              <a:buNone/>
            </a:pPr>
            <a:r>
              <a:rPr lang="en-US" i="1" dirty="0"/>
              <a:t>The heart of all of these Roles is DevOps. These do not replace DevOps, they enhance it. They’re a natural evolution or extension of DevOps. </a:t>
            </a:r>
          </a:p>
          <a:p>
            <a:pPr>
              <a:buNone/>
            </a:pPr>
            <a:r>
              <a:rPr lang="en-US" i="1" dirty="0"/>
              <a:t>SRE: </a:t>
            </a:r>
            <a:r>
              <a:rPr lang="en-US" dirty="0"/>
              <a:t>SRE focuses on ensuring reliable, scalable, and measurable system operations through engineering practices. </a:t>
            </a:r>
            <a:endParaRPr lang="en-US" i="1" dirty="0"/>
          </a:p>
          <a:p>
            <a:pPr>
              <a:buNone/>
            </a:pPr>
            <a:endParaRPr lang="en-US" i="1" dirty="0"/>
          </a:p>
          <a:p>
            <a:pPr>
              <a:buNone/>
            </a:pPr>
            <a:r>
              <a:rPr lang="en-US" i="1" dirty="0"/>
              <a:t>Platform Engineering: </a:t>
            </a:r>
            <a:r>
              <a:rPr lang="en-US" dirty="0"/>
              <a:t>Platform Engineering builds internal tools and infrastructure to streamline and standardize software delivery for development teams. </a:t>
            </a:r>
            <a:endParaRPr lang="en-US" i="1" dirty="0"/>
          </a:p>
          <a:p>
            <a:pPr>
              <a:buNone/>
            </a:pPr>
            <a:endParaRPr lang="en-US" i="1" dirty="0"/>
          </a:p>
          <a:p>
            <a:pPr>
              <a:buNone/>
            </a:pPr>
            <a:r>
              <a:rPr lang="en-US" i="1" dirty="0"/>
              <a:t>DevOps Engineer:  When you see DevOps Engineer, what we are really talking about here is the Operationalization of DevOps. We typically implement this via </a:t>
            </a:r>
            <a:r>
              <a:rPr lang="en-US" i="1" dirty="0" err="1"/>
              <a:t>GitOps</a:t>
            </a:r>
            <a:r>
              <a:rPr lang="en-US" i="1" dirty="0"/>
              <a:t>. </a:t>
            </a:r>
          </a:p>
          <a:p>
            <a:pPr>
              <a:buNone/>
            </a:pPr>
            <a:endParaRPr lang="en-US" i="1" dirty="0"/>
          </a:p>
          <a:p>
            <a:pPr>
              <a:buNone/>
            </a:pPr>
            <a:r>
              <a:rPr lang="en-US" i="1" dirty="0"/>
              <a:t>Common Points to cover/discuss</a:t>
            </a:r>
          </a:p>
          <a:p>
            <a:pPr marL="171450" indent="-171450">
              <a:buFontTx/>
              <a:buChar char="-"/>
            </a:pPr>
            <a:r>
              <a:rPr lang="en-US" i="1" dirty="0"/>
              <a:t>Automation drives everything</a:t>
            </a:r>
          </a:p>
          <a:p>
            <a:pPr marL="171450" indent="-171450">
              <a:buFontTx/>
              <a:buChar char="-"/>
            </a:pPr>
            <a:r>
              <a:rPr lang="en-US" i="1" dirty="0"/>
              <a:t>Source Control is crucial</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i="1" dirty="0"/>
              <a:t>No one person or role should ever be all Three.. </a:t>
            </a:r>
          </a:p>
          <a:p>
            <a:pPr marL="171450" indent="-171450">
              <a:buFontTx/>
              <a:buChar char="-"/>
            </a:pPr>
            <a:endParaRPr lang="en-US" i="1" dirty="0"/>
          </a:p>
          <a:p>
            <a:pPr>
              <a:buNone/>
            </a:pPr>
            <a:endParaRPr lang="en-US" i="1" dirty="0"/>
          </a:p>
          <a:p>
            <a:pPr lvl="1">
              <a:buNone/>
            </a:pPr>
            <a:endParaRPr lang="en-US" dirty="0"/>
          </a:p>
        </p:txBody>
      </p:sp>
      <p:sp>
        <p:nvSpPr>
          <p:cNvPr id="4" name="Header Placeholder 3">
            <a:extLst>
              <a:ext uri="{FF2B5EF4-FFF2-40B4-BE49-F238E27FC236}">
                <a16:creationId xmlns:a16="http://schemas.microsoft.com/office/drawing/2014/main" id="{9224C3F6-35F1-8B37-544E-F79E562AAEAF}"/>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C6598E74-C929-4DDD-CBEF-1C766FA138D1}"/>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6771B005-CC0D-C1E4-F715-8215A54D1F0F}"/>
              </a:ext>
            </a:extLst>
          </p:cNvPr>
          <p:cNvSpPr>
            <a:spLocks noGrp="1"/>
          </p:cNvSpPr>
          <p:nvPr>
            <p:ph type="dt" idx="1"/>
          </p:nvPr>
        </p:nvSpPr>
        <p:spPr/>
        <p:txBody>
          <a:bodyPr/>
          <a:lstStyle/>
          <a:p>
            <a:fld id="{386CE63F-9E7F-4C04-9D0D-FCA25A8E9E86}" type="datetime8">
              <a:rPr lang="en-US" smtClean="0"/>
              <a:t>6/24/2025 12:48 PM</a:t>
            </a:fld>
            <a:endParaRPr lang="en-US" dirty="0"/>
          </a:p>
        </p:txBody>
      </p:sp>
      <p:sp>
        <p:nvSpPr>
          <p:cNvPr id="7" name="Slide Number Placeholder 6">
            <a:extLst>
              <a:ext uri="{FF2B5EF4-FFF2-40B4-BE49-F238E27FC236}">
                <a16:creationId xmlns:a16="http://schemas.microsoft.com/office/drawing/2014/main" id="{7D23B53C-7EEC-F4FF-B874-81D9B8C585B1}"/>
              </a:ext>
            </a:extLst>
          </p:cNvPr>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099422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Principals of </a:t>
            </a:r>
            <a:r>
              <a:rPr lang="en-US" dirty="0" err="1"/>
              <a:t>GitOps</a:t>
            </a:r>
            <a:r>
              <a:rPr lang="en-US" dirty="0"/>
              <a:t>.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303708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Benefits of </a:t>
            </a:r>
            <a:r>
              <a:rPr lang="en-US" dirty="0" err="1"/>
              <a:t>GitOps</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032234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covers the most common architecture patterns used in the field and how they stack up in terms of complexity, scalability, and team isolation. </a:t>
            </a:r>
          </a:p>
          <a:p>
            <a:r>
              <a:rPr lang="en-US" dirty="0"/>
              <a:t>Focus on is Single-Repo, Two-Tree, and Environment per Repo as these are the ones we most often seen used for Operations. </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144805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9AB40-F452-7226-76F9-BA9B423638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84173F-4103-F97F-DF97-CD212D6D5A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58A841-823D-8E21-EF74-AEE021EEFD30}"/>
              </a:ext>
            </a:extLst>
          </p:cNvPr>
          <p:cNvSpPr>
            <a:spLocks noGrp="1"/>
          </p:cNvSpPr>
          <p:nvPr>
            <p:ph type="body" idx="1"/>
          </p:nvPr>
        </p:nvSpPr>
        <p:spPr/>
        <p:txBody>
          <a:bodyPr/>
          <a:lstStyle/>
          <a:p>
            <a:r>
              <a:rPr lang="en-US" dirty="0"/>
              <a:t>When we are talking GitOps for Infra\Ops teams – typically this really means Infrastructure as Code</a:t>
            </a:r>
          </a:p>
          <a:p>
            <a:endParaRPr lang="en-US" dirty="0"/>
          </a:p>
          <a:p>
            <a:r>
              <a:rPr lang="en-US" dirty="0"/>
              <a:t>-- Not Devs (XKCD) </a:t>
            </a:r>
          </a:p>
          <a:p>
            <a:endParaRPr lang="en-US" dirty="0"/>
          </a:p>
          <a:p>
            <a:r>
              <a:rPr lang="en-US" dirty="0"/>
              <a:t>This comes in 3 main flavors – all 3 of these are part of IaC and GitOps. </a:t>
            </a:r>
          </a:p>
          <a:p>
            <a:pPr marL="171450" indent="-171450">
              <a:buFontTx/>
              <a:buChar char="-"/>
            </a:pPr>
            <a:r>
              <a:rPr lang="en-US" dirty="0"/>
              <a:t>Resource Provisioning (what we typically think of for IaC) – think Terraform</a:t>
            </a:r>
          </a:p>
          <a:p>
            <a:pPr marL="171450" indent="-171450">
              <a:buFontTx/>
              <a:buChar char="-"/>
            </a:pPr>
            <a:r>
              <a:rPr lang="en-US" dirty="0"/>
              <a:t>Config </a:t>
            </a:r>
            <a:r>
              <a:rPr lang="en-US" dirty="0" err="1"/>
              <a:t>Mgmt</a:t>
            </a:r>
            <a:r>
              <a:rPr lang="en-US" dirty="0"/>
              <a:t>  - Ansible/Chef</a:t>
            </a:r>
          </a:p>
          <a:p>
            <a:pPr marL="171450" indent="-171450">
              <a:buFontTx/>
              <a:buChar char="-"/>
            </a:pPr>
            <a:r>
              <a:rPr lang="en-US" dirty="0"/>
              <a:t>Image Creation and Mgmt. -  Packer and </a:t>
            </a:r>
            <a:r>
              <a:rPr lang="en-US" dirty="0" err="1"/>
              <a:t>Dockerfiles</a:t>
            </a: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b="1" dirty="0"/>
          </a:p>
          <a:p>
            <a:endParaRPr lang="en-US" dirty="0"/>
          </a:p>
        </p:txBody>
      </p:sp>
      <p:sp>
        <p:nvSpPr>
          <p:cNvPr id="4" name="Header Placeholder 3">
            <a:extLst>
              <a:ext uri="{FF2B5EF4-FFF2-40B4-BE49-F238E27FC236}">
                <a16:creationId xmlns:a16="http://schemas.microsoft.com/office/drawing/2014/main" id="{EC531CBC-BD14-EEE1-6DCD-72AECCF23897}"/>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8BA584AC-F7AE-0554-9670-AA20FC7E7D28}"/>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8A0EACA8-87A3-5704-B5DB-AF503097C680}"/>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30FF427B-75DE-36A1-F141-73483DA84E79}"/>
              </a:ext>
            </a:extLst>
          </p:cNvPr>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954855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289C6-2BCA-4341-6F1C-58E17FFE36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CA332C-2172-9ACB-92E7-392F6FD5AB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9A5797-520C-809E-0B4A-E6F1FD343861}"/>
              </a:ext>
            </a:extLst>
          </p:cNvPr>
          <p:cNvSpPr>
            <a:spLocks noGrp="1"/>
          </p:cNvSpPr>
          <p:nvPr>
            <p:ph type="body" idx="1"/>
          </p:nvPr>
        </p:nvSpPr>
        <p:spPr/>
        <p:txBody>
          <a:bodyPr/>
          <a:lstStyle/>
          <a:p>
            <a:pPr>
              <a:buNone/>
            </a:pPr>
            <a:r>
              <a:rPr lang="en-US" dirty="0"/>
              <a:t>This is one of the most important concepts in Modern DevOps practices! </a:t>
            </a:r>
          </a:p>
          <a:p>
            <a:pPr>
              <a:buNone/>
            </a:pPr>
            <a:endParaRPr lang="en-US" dirty="0"/>
          </a:p>
          <a:p>
            <a:pPr>
              <a:buNone/>
            </a:pPr>
            <a:r>
              <a:rPr lang="en-US" dirty="0"/>
              <a:t>Imperative (Procedural) is the “the how".  - Think Runbook or Ad-Hoc scripts.</a:t>
            </a:r>
          </a:p>
          <a:p>
            <a:pPr>
              <a:buNone/>
            </a:pPr>
            <a:r>
              <a:rPr lang="en-US" dirty="0"/>
              <a:t>- Change Order of execution can change the results/outcome.. </a:t>
            </a:r>
          </a:p>
          <a:p>
            <a:pPr>
              <a:buNone/>
            </a:pPr>
            <a:r>
              <a:rPr lang="en-US" dirty="0"/>
              <a:t>Declarative (Functional) is "the what". </a:t>
            </a:r>
          </a:p>
          <a:p>
            <a:pPr>
              <a:buNone/>
            </a:pPr>
            <a:r>
              <a:rPr lang="en-US" dirty="0"/>
              <a:t>- Changes in order have no impact to the results/outcome.</a:t>
            </a:r>
          </a:p>
        </p:txBody>
      </p:sp>
      <p:sp>
        <p:nvSpPr>
          <p:cNvPr id="4" name="Header Placeholder 3">
            <a:extLst>
              <a:ext uri="{FF2B5EF4-FFF2-40B4-BE49-F238E27FC236}">
                <a16:creationId xmlns:a16="http://schemas.microsoft.com/office/drawing/2014/main" id="{EEDA1A13-B129-A39B-EC03-83033019A831}"/>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3C684985-0C51-81B2-1B44-83847D48BE80}"/>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CB2F8DF1-6375-1E71-BE1B-9B399E37C70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884417FA-2543-B108-782C-37DFDCC32B09}"/>
              </a:ext>
            </a:extLst>
          </p:cNvPr>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921506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0B3EB-4A9F-8D4B-6EAF-1D19EC5095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8ED82B-B8F6-E09E-6680-1B553931E6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E30D61-E6BF-C6D9-6591-15B2094C51D5}"/>
              </a:ext>
            </a:extLst>
          </p:cNvPr>
          <p:cNvSpPr>
            <a:spLocks noGrp="1"/>
          </p:cNvSpPr>
          <p:nvPr>
            <p:ph type="body" idx="1"/>
          </p:nvPr>
        </p:nvSpPr>
        <p:spPr/>
        <p:txBody>
          <a:bodyPr/>
          <a:lstStyle/>
          <a:p>
            <a:pPr>
              <a:buNone/>
            </a:pPr>
            <a:r>
              <a:rPr lang="en-US" b="1" dirty="0"/>
              <a:t>Talking about Imperative.. </a:t>
            </a:r>
          </a:p>
          <a:p>
            <a:pPr>
              <a:buNone/>
            </a:pPr>
            <a:endParaRPr lang="en-US" b="1" dirty="0"/>
          </a:p>
          <a:p>
            <a:pPr>
              <a:buNone/>
            </a:pPr>
            <a:r>
              <a:rPr lang="en-US" b="1" dirty="0"/>
              <a:t>Ad Hoc Scripts</a:t>
            </a:r>
          </a:p>
          <a:p>
            <a:pPr>
              <a:buFont typeface="Arial" panose="020B0604020202020204" pitchFamily="34" charset="0"/>
              <a:buNone/>
            </a:pPr>
            <a:r>
              <a:rPr lang="en-US" dirty="0"/>
              <a:t>This is where most organizations begin with Automation. </a:t>
            </a:r>
          </a:p>
          <a:p>
            <a:pPr>
              <a:buFont typeface="Arial" panose="020B0604020202020204" pitchFamily="34" charset="0"/>
              <a:buNone/>
            </a:pPr>
            <a:r>
              <a:rPr lang="en-US" dirty="0"/>
              <a:t>Typically written using scripting languages like </a:t>
            </a:r>
            <a:r>
              <a:rPr lang="en-US" b="1" dirty="0"/>
              <a:t>Bash, PowerShell, or Python</a:t>
            </a:r>
            <a:r>
              <a:rPr lang="en-US" dirty="0"/>
              <a:t>.</a:t>
            </a:r>
          </a:p>
          <a:p>
            <a:endParaRPr lang="en-US" dirty="0"/>
          </a:p>
          <a:p>
            <a:r>
              <a:rPr lang="en-US" dirty="0"/>
              <a:t>- The great thing about ad-hoc scripts is that you can use popular, general-purpose programming languages and you can write the code however you want.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 The terrible thing about ad-hoc scripts is that you can use popular, general-purpose programming languages and you can write the code however you want. </a:t>
            </a:r>
          </a:p>
          <a:p>
            <a:endParaRPr lang="en-US" dirty="0"/>
          </a:p>
        </p:txBody>
      </p:sp>
      <p:sp>
        <p:nvSpPr>
          <p:cNvPr id="4" name="Header Placeholder 3">
            <a:extLst>
              <a:ext uri="{FF2B5EF4-FFF2-40B4-BE49-F238E27FC236}">
                <a16:creationId xmlns:a16="http://schemas.microsoft.com/office/drawing/2014/main" id="{7254FC4D-EF4C-3EF6-EBD5-3C57CD697990}"/>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36D6F025-0A62-C331-4750-520C04B283C2}"/>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D777449B-2B8D-E550-C5F2-428175BD8B2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F8AA884A-8D9E-4EEA-3834-08070A8850F6}"/>
              </a:ext>
            </a:extLst>
          </p:cNvPr>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139309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DCA39-7014-E6AA-648D-607E2BB6CE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E5897A-47A9-F7FB-AA48-DE60F6EBA0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FEAD3F-05D8-FAEE-B0C5-2175665BF55F}"/>
              </a:ext>
            </a:extLst>
          </p:cNvPr>
          <p:cNvSpPr>
            <a:spLocks noGrp="1"/>
          </p:cNvSpPr>
          <p:nvPr>
            <p:ph type="body" idx="1"/>
          </p:nvPr>
        </p:nvSpPr>
        <p:spPr/>
        <p:txBody>
          <a:bodyPr/>
          <a:lstStyle/>
          <a:p>
            <a:pPr>
              <a:buNone/>
            </a:pPr>
            <a:r>
              <a:rPr lang="en-US" b="1" dirty="0"/>
              <a:t>Coding conventions</a:t>
            </a:r>
            <a:r>
              <a:rPr lang="en-US" dirty="0"/>
              <a:t> – Enforces a consistent, predictable structure, including documentation, file layout, clearly named parameters, secrets management, and so on.</a:t>
            </a:r>
          </a:p>
          <a:p>
            <a:pPr>
              <a:buNone/>
            </a:pPr>
            <a:endParaRPr lang="en-US" b="1" dirty="0"/>
          </a:p>
          <a:p>
            <a:pPr>
              <a:buNone/>
            </a:pPr>
            <a:r>
              <a:rPr lang="en-US" b="1" dirty="0"/>
              <a:t>Idempotence</a:t>
            </a:r>
            <a:endParaRPr lang="en-US" dirty="0"/>
          </a:p>
          <a:p>
            <a:pPr>
              <a:buFont typeface="Arial" panose="020B0604020202020204" pitchFamily="34" charset="0"/>
              <a:buNone/>
            </a:pPr>
            <a:r>
              <a:rPr lang="en-US" dirty="0"/>
              <a:t>Code that works correctly no matter how many times you run it is called </a:t>
            </a:r>
            <a:r>
              <a:rPr lang="en-US" i="1" dirty="0"/>
              <a:t>idempotent code</a:t>
            </a:r>
            <a:r>
              <a:rPr lang="en-US" dirty="0"/>
              <a:t>.</a:t>
            </a:r>
          </a:p>
          <a:p>
            <a:pPr>
              <a:buFont typeface="Arial" panose="020B0604020202020204" pitchFamily="34" charset="0"/>
              <a:buNone/>
            </a:pPr>
            <a:endParaRPr lang="en-US" dirty="0"/>
          </a:p>
          <a:p>
            <a:pPr>
              <a:buFont typeface="Arial" panose="020B0604020202020204" pitchFamily="34" charset="0"/>
              <a:buNone/>
            </a:pPr>
            <a:r>
              <a:rPr lang="en-US" dirty="0"/>
              <a:t>Dive into Immutable vs Mutable. </a:t>
            </a:r>
          </a:p>
          <a:p>
            <a:pPr>
              <a:buFont typeface="Arial" panose="020B0604020202020204" pitchFamily="34" charset="0"/>
              <a:buNone/>
            </a:pPr>
            <a:endParaRPr lang="en-US" dirty="0"/>
          </a:p>
          <a:p>
            <a:endParaRPr lang="en-US" dirty="0"/>
          </a:p>
        </p:txBody>
      </p:sp>
      <p:sp>
        <p:nvSpPr>
          <p:cNvPr id="4" name="Header Placeholder 3">
            <a:extLst>
              <a:ext uri="{FF2B5EF4-FFF2-40B4-BE49-F238E27FC236}">
                <a16:creationId xmlns:a16="http://schemas.microsoft.com/office/drawing/2014/main" id="{25BC7BE7-54DF-5B4D-9D4B-5166DBE3112C}"/>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01C15777-2824-7B85-A25D-94272C191942}"/>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F5AE6661-61EB-3318-B95F-4C431D3E0185}"/>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14D833E2-04AE-C451-5CDC-1CA696735DDB}"/>
              </a:ext>
            </a:extLst>
          </p:cNvPr>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9850923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0AD383-C065-1C68-9AB5-322C1522CB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B8C3A2-C433-C645-599D-6F42F05529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A91CB5-E972-BAE8-D5DF-DF51F383534E}"/>
              </a:ext>
            </a:extLst>
          </p:cNvPr>
          <p:cNvSpPr>
            <a:spLocks noGrp="1"/>
          </p:cNvSpPr>
          <p:nvPr>
            <p:ph type="body" idx="1"/>
          </p:nvPr>
        </p:nvSpPr>
        <p:spPr/>
        <p:txBody>
          <a:bodyPr/>
          <a:lstStyle/>
          <a:p>
            <a:pPr>
              <a:buNone/>
            </a:pPr>
            <a:endParaRPr lang="en-US" b="1" dirty="0"/>
          </a:p>
        </p:txBody>
      </p:sp>
      <p:sp>
        <p:nvSpPr>
          <p:cNvPr id="4" name="Header Placeholder 3">
            <a:extLst>
              <a:ext uri="{FF2B5EF4-FFF2-40B4-BE49-F238E27FC236}">
                <a16:creationId xmlns:a16="http://schemas.microsoft.com/office/drawing/2014/main" id="{4A953D16-EA0D-84AC-AB26-56F56A95B2EB}"/>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294870B8-7147-9ABC-2348-68203B0A5BF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5FB0A0D1-F300-DF8E-76AA-C947CAEAD2E2}"/>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764A6B05-F3FE-08DC-42AD-0EE52EA09032}"/>
              </a:ext>
            </a:extLst>
          </p:cNvPr>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8681967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7BEFB6-A120-BDD8-150A-3E39B9F632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B4CF4D-FC25-1066-46A6-313DA7BDDB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20E7F2-29E6-DA6A-ED18-9D3E1843EEEB}"/>
              </a:ext>
            </a:extLst>
          </p:cNvPr>
          <p:cNvSpPr>
            <a:spLocks noGrp="1"/>
          </p:cNvSpPr>
          <p:nvPr>
            <p:ph type="body" idx="1"/>
          </p:nvPr>
        </p:nvSpPr>
        <p:spPr/>
        <p:txBody>
          <a:bodyPr/>
          <a:lstStyle/>
          <a:p>
            <a:pPr>
              <a:buNone/>
            </a:pPr>
            <a:r>
              <a:rPr lang="en-US" dirty="0"/>
              <a:t>Talk about how </a:t>
            </a:r>
            <a:r>
              <a:rPr lang="en-US" dirty="0" err="1"/>
              <a:t>Codespaces</a:t>
            </a:r>
            <a:r>
              <a:rPr lang="en-US" dirty="0"/>
              <a:t> (lab environment) uses Docker and </a:t>
            </a:r>
            <a:r>
              <a:rPr lang="en-US" dirty="0" err="1"/>
              <a:t>Dockerfiles</a:t>
            </a:r>
            <a:r>
              <a:rPr lang="en-US" dirty="0"/>
              <a:t> to create a common toolset that can be used across workstations and environments. </a:t>
            </a:r>
          </a:p>
          <a:p>
            <a:pPr>
              <a:buNone/>
            </a:pPr>
            <a:endParaRPr lang="en-US" dirty="0"/>
          </a:p>
        </p:txBody>
      </p:sp>
      <p:sp>
        <p:nvSpPr>
          <p:cNvPr id="4" name="Header Placeholder 3">
            <a:extLst>
              <a:ext uri="{FF2B5EF4-FFF2-40B4-BE49-F238E27FC236}">
                <a16:creationId xmlns:a16="http://schemas.microsoft.com/office/drawing/2014/main" id="{1978517D-CC51-9FB9-CF16-58E72EA3E147}"/>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A3786CA-962A-E2B6-562C-C131BC620B9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B6A2941C-310F-A74D-6960-48BC3B5F771F}"/>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25CEDF85-6689-703A-3916-337529B35C12}"/>
              </a:ext>
            </a:extLst>
          </p:cNvPr>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573276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FC28C-7436-9AD4-B2B5-C3309E6868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0ECD5E-CEC4-0887-6532-BC3255D3B7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22A78E-1D62-66A4-8FB3-55C9901775FB}"/>
              </a:ext>
            </a:extLst>
          </p:cNvPr>
          <p:cNvSpPr>
            <a:spLocks noGrp="1"/>
          </p:cNvSpPr>
          <p:nvPr>
            <p:ph type="body" idx="1"/>
          </p:nvPr>
        </p:nvSpPr>
        <p:spPr/>
        <p:txBody>
          <a:bodyPr/>
          <a:lstStyle/>
          <a:p>
            <a:r>
              <a:rPr lang="en-US" dirty="0"/>
              <a:t>Focus on how Operational Maturity is iterative. </a:t>
            </a:r>
          </a:p>
          <a:p>
            <a:r>
              <a:rPr lang="en-US" dirty="0"/>
              <a:t>Crawl, Walk, Run, and maybe even have to walk after you run.</a:t>
            </a:r>
          </a:p>
        </p:txBody>
      </p:sp>
      <p:sp>
        <p:nvSpPr>
          <p:cNvPr id="4" name="Header Placeholder 3">
            <a:extLst>
              <a:ext uri="{FF2B5EF4-FFF2-40B4-BE49-F238E27FC236}">
                <a16:creationId xmlns:a16="http://schemas.microsoft.com/office/drawing/2014/main" id="{282C93B0-9178-084D-EBEC-D88636B9E26E}"/>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1AD2633C-DF38-E32B-0327-1F5720006A5D}"/>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56EEBD4-8174-FC9B-328F-8CDCBD7F9E56}"/>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5BB60CC7-4B73-4DF0-3A60-93C90778AB81}"/>
              </a:ext>
            </a:extLst>
          </p:cNvPr>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8093750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98BB4-3907-D119-8F52-E0AD5646A3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8D131E-5236-87C1-CA7B-65771AD131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DA2C87-2B3F-595A-1A72-60D61C5CEDA6}"/>
              </a:ext>
            </a:extLst>
          </p:cNvPr>
          <p:cNvSpPr>
            <a:spLocks noGrp="1"/>
          </p:cNvSpPr>
          <p:nvPr>
            <p:ph type="body" idx="1"/>
          </p:nvPr>
        </p:nvSpPr>
        <p:spPr/>
        <p:txBody>
          <a:bodyPr/>
          <a:lstStyle/>
          <a:p>
            <a:pPr marL="212982" lvl="1" indent="0">
              <a:buFontTx/>
              <a:buNone/>
            </a:pPr>
            <a:r>
              <a:rPr lang="en-US" dirty="0"/>
              <a:t>10-15 minute break – whatever makes sense here.</a:t>
            </a:r>
          </a:p>
        </p:txBody>
      </p:sp>
      <p:sp>
        <p:nvSpPr>
          <p:cNvPr id="4" name="Header Placeholder 3">
            <a:extLst>
              <a:ext uri="{FF2B5EF4-FFF2-40B4-BE49-F238E27FC236}">
                <a16:creationId xmlns:a16="http://schemas.microsoft.com/office/drawing/2014/main" id="{C2F870BC-5908-37F2-0531-79E26375197F}"/>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6F71BCB2-9C00-5454-E252-D5A2A06915B2}"/>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23690B1-B0AA-87DB-53C8-1197D973A05D}"/>
              </a:ext>
            </a:extLst>
          </p:cNvPr>
          <p:cNvSpPr>
            <a:spLocks noGrp="1"/>
          </p:cNvSpPr>
          <p:nvPr>
            <p:ph type="dt" idx="12"/>
          </p:nvPr>
        </p:nvSpPr>
        <p:spPr/>
        <p:txBody>
          <a:bodyPr/>
          <a:lstStyle/>
          <a:p>
            <a:fld id="{62C61DAB-D93E-49CA-B245-379601CFE8D0}" type="datetime8">
              <a:rPr lang="en-US" smtClean="0"/>
              <a:t>6/24/2025 11:35 AM</a:t>
            </a:fld>
            <a:endParaRPr lang="en-US" dirty="0"/>
          </a:p>
        </p:txBody>
      </p:sp>
      <p:sp>
        <p:nvSpPr>
          <p:cNvPr id="7" name="Slide Number Placeholder 6">
            <a:extLst>
              <a:ext uri="{FF2B5EF4-FFF2-40B4-BE49-F238E27FC236}">
                <a16:creationId xmlns:a16="http://schemas.microsoft.com/office/drawing/2014/main" id="{81FE33DA-E4BE-C1E4-0D2F-8DE72FD409BF}"/>
              </a:ext>
            </a:extLst>
          </p:cNvPr>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551756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“Can’t have GitOps without knowing Git”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6319363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dirty="0"/>
              <a:t>What is Git?</a:t>
            </a:r>
          </a:p>
          <a:p>
            <a:pPr>
              <a:buNone/>
            </a:pPr>
            <a:r>
              <a:rPr lang="en-US" b="0" dirty="0"/>
              <a:t>Talk about history of git and why a distributed VCS is better than centralized.</a:t>
            </a:r>
          </a:p>
          <a:p>
            <a:pPr algn="l" fontAlgn="base">
              <a:spcAft>
                <a:spcPts val="750"/>
              </a:spcAft>
            </a:pPr>
            <a:endParaRPr lang="en-US" b="0" i="0" dirty="0">
              <a:solidFill>
                <a:srgbClr val="142640"/>
              </a:solidFill>
              <a:effectLst/>
              <a:latin typeface="-apple-system"/>
            </a:endParaRPr>
          </a:p>
          <a:p>
            <a:pPr algn="l" fontAlgn="base">
              <a:spcAft>
                <a:spcPts val="750"/>
              </a:spcAft>
            </a:pPr>
            <a:endParaRPr lang="en-US" b="0" i="0" dirty="0">
              <a:solidFill>
                <a:srgbClr val="142640"/>
              </a:solidFill>
              <a:effectLst/>
              <a:latin typeface="-apple-system"/>
            </a:endParaRPr>
          </a:p>
          <a:p>
            <a:pPr algn="l" fontAlgn="base">
              <a:spcAft>
                <a:spcPts val="750"/>
              </a:spcAft>
            </a:pPr>
            <a:endParaRPr lang="en-US" b="1" i="0" dirty="0">
              <a:solidFill>
                <a:srgbClr val="142640"/>
              </a:solidFill>
              <a:effectLst/>
              <a:latin typeface="-apple-system"/>
            </a:endParaRPr>
          </a:p>
          <a:p>
            <a:pPr algn="l" fontAlgn="base">
              <a:spcAft>
                <a:spcPts val="750"/>
              </a:spcAft>
            </a:pPr>
            <a:endParaRPr lang="en-US" b="1" i="0" dirty="0">
              <a:solidFill>
                <a:srgbClr val="142640"/>
              </a:solidFill>
              <a:effectLst/>
              <a:latin typeface="-apple-system"/>
            </a:endParaRPr>
          </a:p>
          <a:p>
            <a:pPr algn="l" fontAlgn="base">
              <a:spcAft>
                <a:spcPts val="750"/>
              </a:spcAft>
            </a:pPr>
            <a:r>
              <a:rPr lang="en-US" b="1" i="0" dirty="0">
                <a:solidFill>
                  <a:srgbClr val="142640"/>
                </a:solidFill>
                <a:effectLst/>
                <a:latin typeface="-apple-system"/>
              </a:rPr>
              <a:t>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309721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DEMO #</a:t>
            </a:r>
          </a:p>
          <a:p>
            <a:endParaRPr lang="en-US" dirty="0"/>
          </a:p>
          <a:p>
            <a:r>
              <a:rPr lang="en-US" dirty="0"/>
              <a:t>Walk through ‘git config’ in terminal</a:t>
            </a:r>
          </a:p>
          <a:p>
            <a:endParaRPr lang="en-US" dirty="0"/>
          </a:p>
          <a:p>
            <a:r>
              <a:rPr lang="en-US" dirty="0"/>
              <a:t>- Show example of –local and how to configure –global.</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8324703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setting up </a:t>
            </a:r>
            <a:r>
              <a:rPr lang="en-US" dirty="0" err="1"/>
              <a:t>autocrlf</a:t>
            </a:r>
            <a:r>
              <a:rPr lang="en-US" dirty="0"/>
              <a:t> is so important!</a:t>
            </a:r>
          </a:p>
          <a:p>
            <a:endParaRPr lang="en-US" dirty="0"/>
          </a:p>
          <a:p>
            <a:r>
              <a:rPr lang="en-US" dirty="0"/>
              <a:t>Windows</a:t>
            </a:r>
          </a:p>
          <a:p>
            <a:pPr marL="171450" indent="-171450">
              <a:buFontTx/>
              <a:buChar char="-"/>
            </a:pPr>
            <a:r>
              <a:rPr lang="en-US" dirty="0"/>
              <a:t>When checking IN code – git should remove the Carriage Return from End of Line</a:t>
            </a:r>
          </a:p>
          <a:p>
            <a:pPr marL="171450" indent="-171450">
              <a:buFontTx/>
              <a:buChar char="-"/>
            </a:pPr>
            <a:r>
              <a:rPr lang="en-US" dirty="0"/>
              <a:t>When Checking OUT code – git should append the Carriage Return back to End of Line</a:t>
            </a:r>
          </a:p>
          <a:p>
            <a:pPr marL="171450" indent="-171450">
              <a:buFontTx/>
              <a:buChar char="-"/>
            </a:pPr>
            <a:endParaRPr lang="en-US" dirty="0"/>
          </a:p>
          <a:p>
            <a:pPr marL="0" indent="0">
              <a:buFontTx/>
              <a:buNone/>
            </a:pPr>
            <a:r>
              <a:rPr lang="en-US" dirty="0"/>
              <a:t>Linux</a:t>
            </a:r>
          </a:p>
          <a:p>
            <a:pPr marL="171450" indent="-171450">
              <a:buFontTx/>
              <a:buChar char="-"/>
            </a:pPr>
            <a:r>
              <a:rPr lang="en-US" dirty="0"/>
              <a:t>When Checking IN code – git should remove Carriage Return if detected (example the editor is configured for CRLF vs LF) </a:t>
            </a:r>
          </a:p>
          <a:p>
            <a:pPr marL="171450" indent="-171450">
              <a:buFontTx/>
              <a:buChar char="-"/>
            </a:pPr>
            <a:r>
              <a:rPr lang="en-US" dirty="0"/>
              <a:t>When Checking OUT code – git should not add the Carriage Return and leave End of Line as is. </a:t>
            </a:r>
          </a:p>
          <a:p>
            <a:pPr marL="171450" indent="-171450">
              <a:buFontTx/>
              <a:buChar cha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7352367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8060706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DD164-A3DD-4BBB-FF45-895F0DF313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17433B-D0BF-2F4A-0465-B33FDDE60D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594179-FDEA-0B2C-2963-5C52419AA149}"/>
              </a:ext>
            </a:extLst>
          </p:cNvPr>
          <p:cNvSpPr>
            <a:spLocks noGrp="1"/>
          </p:cNvSpPr>
          <p:nvPr>
            <p:ph type="body" idx="1"/>
          </p:nvPr>
        </p:nvSpPr>
        <p:spPr/>
        <p:txBody>
          <a:bodyPr/>
          <a:lstStyle/>
          <a:p>
            <a:pPr marL="0" indent="0">
              <a:buFontTx/>
              <a:buNone/>
            </a:pPr>
            <a:r>
              <a:rPr lang="en-US" dirty="0"/>
              <a:t>Git workflow (whiteboard) and talk through what exactly is happening at each stage and with each command. </a:t>
            </a:r>
          </a:p>
          <a:p>
            <a:pPr marL="0" indent="0">
              <a:buFontTx/>
              <a:buNone/>
            </a:pPr>
            <a:endParaRPr lang="en-US" dirty="0"/>
          </a:p>
          <a:p>
            <a:pPr marL="0" indent="0">
              <a:buFontTx/>
              <a:buNone/>
            </a:pPr>
            <a:r>
              <a:rPr lang="en-US" dirty="0"/>
              <a:t># DEMO # </a:t>
            </a:r>
          </a:p>
          <a:p>
            <a:pPr marL="0" indent="0">
              <a:buFontTx/>
              <a:buNone/>
            </a:pPr>
            <a:r>
              <a:rPr lang="en-US" dirty="0"/>
              <a:t>- Create demo folder and files and walk through using ‘git status’ to show what git is doing. </a:t>
            </a:r>
          </a:p>
          <a:p>
            <a:pPr marL="384432" lvl="1" indent="-171450">
              <a:buFontTx/>
              <a:buChar char="-"/>
            </a:pPr>
            <a:endParaRPr lang="en-US" dirty="0"/>
          </a:p>
          <a:p>
            <a:pPr marL="171450" lvl="0" indent="-171450">
              <a:buFontTx/>
              <a:buChar char="-"/>
            </a:pPr>
            <a:endParaRPr lang="en-US" dirty="0"/>
          </a:p>
          <a:p>
            <a:pPr marL="171450" lvl="0" indent="-171450">
              <a:buFontTx/>
              <a:buChar char="-"/>
            </a:pPr>
            <a:endParaRPr lang="en-US" dirty="0"/>
          </a:p>
        </p:txBody>
      </p:sp>
      <p:sp>
        <p:nvSpPr>
          <p:cNvPr id="4" name="Header Placeholder 3">
            <a:extLst>
              <a:ext uri="{FF2B5EF4-FFF2-40B4-BE49-F238E27FC236}">
                <a16:creationId xmlns:a16="http://schemas.microsoft.com/office/drawing/2014/main" id="{0B3FD921-F0D3-ACDE-7F61-C6D1AE0D6951}"/>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033426DD-1242-8B68-A059-6A5ECB10E4C6}"/>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755E63DC-1B09-F28E-15DD-B9591AB72F3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2BD45453-8D6E-1A23-9FD8-8864C8B828DA}"/>
              </a:ext>
            </a:extLst>
          </p:cNvPr>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008601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0572C3-933D-3D5D-4B33-3D87D4B0FB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FDE4DA-D207-58A1-2D68-7C1979819F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DF0666-64B5-1CB1-FA74-3219300E19D7}"/>
              </a:ext>
            </a:extLst>
          </p:cNvPr>
          <p:cNvSpPr>
            <a:spLocks noGrp="1"/>
          </p:cNvSpPr>
          <p:nvPr>
            <p:ph type="body" idx="1"/>
          </p:nvPr>
        </p:nvSpPr>
        <p:spPr/>
        <p:txBody>
          <a:bodyPr/>
          <a:lstStyle/>
          <a:p>
            <a:pPr marL="0" lvl="0" indent="0">
              <a:buFontTx/>
              <a:buNone/>
            </a:pPr>
            <a:r>
              <a:rPr lang="en-US" dirty="0"/>
              <a:t>Focus on Commit should be 1 thing and consistent formatting of messages. </a:t>
            </a:r>
          </a:p>
          <a:p>
            <a:pPr marL="0" lvl="0" indent="0">
              <a:buFontTx/>
              <a:buNone/>
            </a:pPr>
            <a:r>
              <a:rPr lang="en-US" dirty="0"/>
              <a:t>Show how short and long descriptions are created and examples of when to use. </a:t>
            </a:r>
          </a:p>
        </p:txBody>
      </p:sp>
      <p:sp>
        <p:nvSpPr>
          <p:cNvPr id="4" name="Header Placeholder 3">
            <a:extLst>
              <a:ext uri="{FF2B5EF4-FFF2-40B4-BE49-F238E27FC236}">
                <a16:creationId xmlns:a16="http://schemas.microsoft.com/office/drawing/2014/main" id="{35ABBE70-CE79-C776-B4C2-C4FA9DB2BE5F}"/>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C6CB886-4638-BF65-E4BA-AB37AE65A9F0}"/>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FCE5539-4E65-4468-4EA0-22641FE51CB9}"/>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82EC5763-DE1E-40BB-98AC-E175116E2841}"/>
              </a:ext>
            </a:extLst>
          </p:cNvPr>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3471894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a:p>
            <a:pPr marL="0" indent="0">
              <a:buFontTx/>
              <a:buNone/>
            </a:pPr>
            <a:r>
              <a:rPr lang="en-US" dirty="0"/>
              <a:t>## DEMO ##</a:t>
            </a:r>
          </a:p>
          <a:p>
            <a:pPr marL="171450" indent="-171450">
              <a:buFontTx/>
              <a:buChar char="-"/>
            </a:pPr>
            <a:r>
              <a:rPr lang="en-US" dirty="0"/>
              <a:t>Create </a:t>
            </a:r>
            <a:r>
              <a:rPr lang="en-US" dirty="0" err="1"/>
              <a:t>gitignore</a:t>
            </a:r>
            <a:endParaRPr lang="en-US" dirty="0"/>
          </a:p>
          <a:p>
            <a:pPr marL="171450" indent="-171450">
              <a:buFontTx/>
              <a:buChar char="-"/>
            </a:pPr>
            <a:r>
              <a:rPr lang="en-US" dirty="0"/>
              <a:t>Show how it can be used to “ignore” files</a:t>
            </a:r>
          </a:p>
          <a:p>
            <a:pPr marL="171450" indent="-171450">
              <a:buFontTx/>
              <a:buChar char="-"/>
            </a:pPr>
            <a:r>
              <a:rPr lang="en-US" dirty="0"/>
              <a:t>Show that you can’t ignore a file that has been committed</a:t>
            </a:r>
          </a:p>
          <a:p>
            <a:pPr marL="0" indent="0">
              <a:buFontTx/>
              <a:buNone/>
            </a:pPr>
            <a:r>
              <a:rPr lang="en-US" dirty="0"/>
              <a:t>     - walk through git rm –cache and demo once committed file being ignored. </a:t>
            </a:r>
          </a:p>
          <a:p>
            <a:pPr marL="0" indent="0">
              <a:buFontTx/>
              <a:buNone/>
            </a:pPr>
            <a:endParaRPr lang="en-US" dirty="0"/>
          </a:p>
          <a:p>
            <a:pPr marL="0" indent="0">
              <a:buFontTx/>
              <a:buNone/>
            </a:pPr>
            <a:endParaRPr lang="en-US" dirty="0"/>
          </a:p>
          <a:p>
            <a:pPr marL="0" indent="0">
              <a:buFontTx/>
              <a:buNone/>
            </a:pPr>
            <a:endParaRPr lang="en-US" dirty="0"/>
          </a:p>
          <a:p>
            <a:pPr marL="0" indent="0">
              <a:buFontTx/>
              <a:buNone/>
            </a:pPr>
            <a:endParaRPr lang="en-US" dirty="0"/>
          </a:p>
          <a:p>
            <a:pPr marL="0" indent="0">
              <a:buFont typeface="Wingdings" panose="05000000000000000000" pitchFamily="2" charset="2"/>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817629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1033794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Lab should take around 20m to complete.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3719333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Offer 5m break before diving in here.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7944054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5E5B7-0CEE-B4B5-425E-ACAE068E63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16F96D-F693-B089-F3A3-2C45D8D069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2F82BF-668A-4E92-E55E-95706D42CAD8}"/>
              </a:ext>
            </a:extLst>
          </p:cNvPr>
          <p:cNvSpPr>
            <a:spLocks noGrp="1"/>
          </p:cNvSpPr>
          <p:nvPr>
            <p:ph type="body" idx="1"/>
          </p:nvPr>
        </p:nvSpPr>
        <p:spPr/>
        <p:txBody>
          <a:bodyPr/>
          <a:lstStyle/>
          <a:p>
            <a:r>
              <a:rPr lang="en-US" dirty="0"/>
              <a:t>Focus on how Docker can be used to created unified toolbox for Operations teams.</a:t>
            </a:r>
          </a:p>
        </p:txBody>
      </p:sp>
      <p:sp>
        <p:nvSpPr>
          <p:cNvPr id="4" name="Header Placeholder 3">
            <a:extLst>
              <a:ext uri="{FF2B5EF4-FFF2-40B4-BE49-F238E27FC236}">
                <a16:creationId xmlns:a16="http://schemas.microsoft.com/office/drawing/2014/main" id="{335F2096-5616-0989-1939-93EA2E9EF60E}"/>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5A02BF03-4DF6-18BA-C43E-9E06F626E903}"/>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2DA72CCE-BED5-EEBF-F4C9-20AE907F0BD9}"/>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1DAF235B-1B07-2825-6CE7-3EFAE61DA75A}"/>
              </a:ext>
            </a:extLst>
          </p:cNvPr>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608573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7BFC27-ADEB-A0AD-9C03-B86C2516E8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454CA6-1193-A30C-D7D2-5EA7C1D756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0074E7-F1A0-AF03-F36B-DCC2E845962B}"/>
              </a:ext>
            </a:extLst>
          </p:cNvPr>
          <p:cNvSpPr>
            <a:spLocks noGrp="1"/>
          </p:cNvSpPr>
          <p:nvPr>
            <p:ph type="body" idx="1"/>
          </p:nvPr>
        </p:nvSpPr>
        <p:spPr/>
        <p:txBody>
          <a:bodyPr/>
          <a:lstStyle/>
          <a:p>
            <a:endParaRPr lang="en-US" sz="700" dirty="0"/>
          </a:p>
        </p:txBody>
      </p:sp>
      <p:sp>
        <p:nvSpPr>
          <p:cNvPr id="4" name="Header Placeholder 3">
            <a:extLst>
              <a:ext uri="{FF2B5EF4-FFF2-40B4-BE49-F238E27FC236}">
                <a16:creationId xmlns:a16="http://schemas.microsoft.com/office/drawing/2014/main" id="{F5ED09B7-E9B4-710D-F858-4BE1004E3ED8}"/>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2813B57-0DA0-5B61-9A85-84A93F7919B1}"/>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96BD8F3C-39DF-3590-49A7-DF714ABCFC7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4672F562-0098-1F08-82DE-F51CC113F5D5}"/>
              </a:ext>
            </a:extLst>
          </p:cNvPr>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4280121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BEEAC-0C79-1AB2-6C36-E8EE91D4C2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427A25-6A73-64D6-1C6D-DBC2021416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84434E-3148-D081-238E-DEA809ED315B}"/>
              </a:ext>
            </a:extLst>
          </p:cNvPr>
          <p:cNvSpPr>
            <a:spLocks noGrp="1"/>
          </p:cNvSpPr>
          <p:nvPr>
            <p:ph type="body" idx="1"/>
          </p:nvPr>
        </p:nvSpPr>
        <p:spPr/>
        <p:txBody>
          <a:bodyPr/>
          <a:lstStyle/>
          <a:p>
            <a:r>
              <a:rPr lang="en-US" sz="2000" dirty="0"/>
              <a:t>It’s a common misconception when people are first introduced to Docker, but Containers are NOT virtual machines! </a:t>
            </a:r>
          </a:p>
          <a:p>
            <a:r>
              <a:rPr lang="en-US" sz="2000" dirty="0"/>
              <a:t>Talk through how docker shared kernel space and is running as an isolated “process” on the host.</a:t>
            </a:r>
          </a:p>
          <a:p>
            <a:endParaRPr lang="en-US" dirty="0"/>
          </a:p>
        </p:txBody>
      </p:sp>
      <p:sp>
        <p:nvSpPr>
          <p:cNvPr id="4" name="Header Placeholder 3">
            <a:extLst>
              <a:ext uri="{FF2B5EF4-FFF2-40B4-BE49-F238E27FC236}">
                <a16:creationId xmlns:a16="http://schemas.microsoft.com/office/drawing/2014/main" id="{AC1B341B-20CC-13A4-B288-C56A0E47F320}"/>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D4ADE468-1183-6E1B-02C7-05E0A0DEB540}"/>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E62EC98C-7F4A-F211-998F-804771D27830}"/>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3D535B31-5B6A-9A28-508F-C2E26DB7FFFB}"/>
              </a:ext>
            </a:extLst>
          </p:cNvPr>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8827401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F59B94-E9BF-1F70-2553-9084186C24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D23E31-D5A7-C745-B5FF-1A54AD2398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B5CBE4-5862-0C23-B7BB-D47A8D27E1FD}"/>
              </a:ext>
            </a:extLst>
          </p:cNvPr>
          <p:cNvSpPr>
            <a:spLocks noGrp="1"/>
          </p:cNvSpPr>
          <p:nvPr>
            <p:ph type="body" idx="1"/>
          </p:nvPr>
        </p:nvSpPr>
        <p:spPr/>
        <p:txBody>
          <a:bodyPr/>
          <a:lstStyle/>
          <a:p>
            <a:pPr marL="0" indent="0">
              <a:buNone/>
            </a:pPr>
            <a:endParaRPr lang="en-US" b="1" dirty="0"/>
          </a:p>
          <a:p>
            <a:endParaRPr lang="en-US" dirty="0"/>
          </a:p>
        </p:txBody>
      </p:sp>
      <p:sp>
        <p:nvSpPr>
          <p:cNvPr id="4" name="Header Placeholder 3">
            <a:extLst>
              <a:ext uri="{FF2B5EF4-FFF2-40B4-BE49-F238E27FC236}">
                <a16:creationId xmlns:a16="http://schemas.microsoft.com/office/drawing/2014/main" id="{A7AD6EF1-72B4-5AB5-32D4-791F1D52E08A}"/>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6C1E0592-427A-A641-1AFE-52969D0A5E27}"/>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31459C64-276B-A22F-54E3-C16332FE1E0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556B3B14-54BC-9B7B-DDA2-8D6C8CB3CB5E}"/>
              </a:ext>
            </a:extLst>
          </p:cNvPr>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9507117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5C7C8-7528-3475-FBDD-E31F6BA8DE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CE4D00-FDFD-B686-5990-E47B763383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0AFE0-9EE3-1465-AEB6-F7C5AF4836F1}"/>
              </a:ext>
            </a:extLst>
          </p:cNvPr>
          <p:cNvSpPr>
            <a:spLocks noGrp="1"/>
          </p:cNvSpPr>
          <p:nvPr>
            <p:ph type="body" idx="1"/>
          </p:nvPr>
        </p:nvSpPr>
        <p:spPr/>
        <p:txBody>
          <a:bodyPr/>
          <a:lstStyle/>
          <a:p>
            <a:r>
              <a:rPr lang="en-US" dirty="0"/>
              <a:t>## DEMO ##</a:t>
            </a:r>
          </a:p>
          <a:p>
            <a:pPr marL="171450" indent="-171450">
              <a:buFontTx/>
              <a:buChar char="-"/>
            </a:pPr>
            <a:r>
              <a:rPr lang="en-US" dirty="0"/>
              <a:t>Pull ubuntu and run it</a:t>
            </a:r>
          </a:p>
          <a:p>
            <a:pPr marL="171450" indent="-171450">
              <a:buFontTx/>
              <a:buChar char="-"/>
            </a:pPr>
            <a:r>
              <a:rPr lang="en-US" dirty="0"/>
              <a:t>Build toolbox and run it</a:t>
            </a:r>
          </a:p>
          <a:p>
            <a:pPr marL="171450" indent="-171450">
              <a:buFontTx/>
              <a:buChar char="-"/>
            </a:pPr>
            <a:r>
              <a:rPr lang="en-US" dirty="0"/>
              <a:t>Talk through </a:t>
            </a:r>
            <a:r>
              <a:rPr lang="en-US" dirty="0" err="1"/>
              <a:t>dockerfile</a:t>
            </a:r>
            <a:r>
              <a:rPr lang="en-US" dirty="0"/>
              <a:t> </a:t>
            </a:r>
          </a:p>
        </p:txBody>
      </p:sp>
      <p:sp>
        <p:nvSpPr>
          <p:cNvPr id="4" name="Header Placeholder 3">
            <a:extLst>
              <a:ext uri="{FF2B5EF4-FFF2-40B4-BE49-F238E27FC236}">
                <a16:creationId xmlns:a16="http://schemas.microsoft.com/office/drawing/2014/main" id="{9121A3F7-31FA-C548-A04E-0650C3DE0CF0}"/>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33B3AD2C-0250-56FE-486A-7CC3A5B18EAC}"/>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A8BB7C57-83A4-737D-9626-60F076D03696}"/>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82A5CDE7-F874-D5C4-7C9C-985FC575B1E4}"/>
              </a:ext>
            </a:extLst>
          </p:cNvPr>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527107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0C046-5DFB-0D32-5F08-664B8E0BC5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EE328-118F-C39D-ECD3-F8460FD5F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F40AD0-80F9-3554-11DC-971F952E790A}"/>
              </a:ext>
            </a:extLst>
          </p:cNvPr>
          <p:cNvSpPr>
            <a:spLocks noGrp="1"/>
          </p:cNvSpPr>
          <p:nvPr>
            <p:ph type="body" idx="1"/>
          </p:nvPr>
        </p:nvSpPr>
        <p:spPr/>
        <p:txBody>
          <a:bodyPr/>
          <a:lstStyle/>
          <a:p>
            <a:r>
              <a:rPr lang="en-US" dirty="0"/>
              <a:t>Lab should take about 20m  </a:t>
            </a:r>
          </a:p>
        </p:txBody>
      </p:sp>
      <p:sp>
        <p:nvSpPr>
          <p:cNvPr id="4" name="Header Placeholder 3">
            <a:extLst>
              <a:ext uri="{FF2B5EF4-FFF2-40B4-BE49-F238E27FC236}">
                <a16:creationId xmlns:a16="http://schemas.microsoft.com/office/drawing/2014/main" id="{7D1A9AA3-B0C0-C2FF-8321-078B539FA4EC}"/>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B6837FC5-CCE5-6519-F34B-BE47E8350F35}"/>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03623AC-11CA-40C2-ADA4-A497821B58B4}"/>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2FC35E7B-0647-3FAA-C59F-8F617FE467FB}"/>
              </a:ext>
            </a:extLst>
          </p:cNvPr>
          <p:cNvSpPr>
            <a:spLocks noGrp="1"/>
          </p:cNvSpPr>
          <p:nvPr>
            <p:ph type="sldNum" sz="quarter" idx="5"/>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29695188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6D6D6"/>
                </a:solidFill>
                <a:effectLst/>
                <a:latin typeface="Segoe Sans"/>
              </a:rPr>
              <a:t>HashiCorp switched </a:t>
            </a:r>
            <a:r>
              <a:rPr lang="en-US" b="0" i="0" dirty="0" err="1">
                <a:solidFill>
                  <a:srgbClr val="D6D6D6"/>
                </a:solidFill>
                <a:effectLst/>
                <a:latin typeface="Segoe Sans"/>
              </a:rPr>
              <a:t>Terraform's</a:t>
            </a:r>
            <a:r>
              <a:rPr lang="en-US" b="0" i="0" dirty="0">
                <a:solidFill>
                  <a:srgbClr val="D6D6D6"/>
                </a:solidFill>
                <a:effectLst/>
                <a:latin typeface="Segoe Sans"/>
              </a:rPr>
              <a:t> license from an open-source license to the Business Source License (BUSL)</a:t>
            </a:r>
          </a:p>
          <a:p>
            <a:pPr marL="171450" indent="-171450">
              <a:buFontTx/>
              <a:buChar char="-"/>
            </a:pPr>
            <a:r>
              <a:rPr lang="en-US" b="0" i="0" dirty="0">
                <a:solidFill>
                  <a:srgbClr val="D6D6D6"/>
                </a:solidFill>
                <a:effectLst/>
                <a:latin typeface="Segoe Sans"/>
              </a:rPr>
              <a:t>Companies can’t include TF Binary in product without paying license fee. Otherwise nothing else changed.</a:t>
            </a:r>
          </a:p>
          <a:p>
            <a:pPr marL="171450" indent="-171450">
              <a:buFontTx/>
              <a:buChar char="-"/>
            </a:pPr>
            <a:r>
              <a:rPr lang="en-US" b="0" i="0" dirty="0">
                <a:solidFill>
                  <a:srgbClr val="D6D6D6"/>
                </a:solidFill>
                <a:effectLst/>
                <a:latin typeface="Segoe Sans"/>
              </a:rPr>
              <a:t>This change has led to the creation of </a:t>
            </a:r>
            <a:r>
              <a:rPr lang="en-US" b="0" i="0" dirty="0" err="1">
                <a:solidFill>
                  <a:srgbClr val="D6D6D6"/>
                </a:solidFill>
                <a:effectLst/>
                <a:latin typeface="Segoe Sans"/>
              </a:rPr>
              <a:t>OpenTofu</a:t>
            </a:r>
            <a:r>
              <a:rPr lang="en-US" b="0" i="0" dirty="0">
                <a:solidFill>
                  <a:srgbClr val="D6D6D6"/>
                </a:solidFill>
                <a:effectLst/>
                <a:latin typeface="Segoe Sans"/>
              </a:rPr>
              <a:t>, a fork of Terraform that remains open-source, community-driven, and managed by the Linux Foundation (Eventually they’ll drift apart)</a:t>
            </a:r>
          </a:p>
          <a:p>
            <a:pPr marL="171450" indent="-171450">
              <a:buFontTx/>
              <a:buChar char="-"/>
            </a:pPr>
            <a:endParaRPr lang="en-US" b="0" i="0" dirty="0">
              <a:solidFill>
                <a:srgbClr val="D6D6D6"/>
              </a:solidFill>
              <a:effectLst/>
              <a:latin typeface="Segoe Sans"/>
            </a:endParaRPr>
          </a:p>
          <a:p>
            <a:pPr marL="0" indent="0">
              <a:buFontTx/>
              <a:buNone/>
            </a:pPr>
            <a:r>
              <a:rPr lang="en-US" b="0" i="0" dirty="0">
                <a:solidFill>
                  <a:srgbClr val="D6D6D6"/>
                </a:solidFill>
                <a:effectLst/>
                <a:latin typeface="Segoe Sans"/>
              </a:rPr>
              <a:t>Large Organizations, your centralized operations team may get many repetitive infrastructure requests. You can use Terraform to build a self-service infrastructure model that lets product teams manage their own infrastructure independently. </a:t>
            </a:r>
          </a:p>
          <a:p>
            <a:pPr marL="0" indent="0">
              <a:buFontTx/>
              <a:buNone/>
            </a:pPr>
            <a:endParaRPr lang="en-US" b="0" i="0" dirty="0">
              <a:solidFill>
                <a:srgbClr val="D6D6D6"/>
              </a:solidFill>
              <a:effectLst/>
              <a:latin typeface="Segoe Sans"/>
            </a:endParaRPr>
          </a:p>
          <a:p>
            <a:pPr marL="0" indent="0">
              <a:buFontTx/>
              <a:buNone/>
            </a:pPr>
            <a:r>
              <a:rPr lang="en-US" b="0" i="0" dirty="0">
                <a:solidFill>
                  <a:srgbClr val="D6D6D6"/>
                </a:solidFill>
                <a:effectLst/>
                <a:latin typeface="Segoe Sans"/>
              </a:rPr>
              <a:t>Talk about how this can tie into Organization ITIL Solutions (example ServiceNow ) </a:t>
            </a:r>
          </a:p>
          <a:p>
            <a:pPr marL="0" indent="0">
              <a:buFontTx/>
              <a:buNone/>
            </a:pPr>
            <a:endParaRPr lang="en-US" b="0" i="0" dirty="0">
              <a:solidFill>
                <a:srgbClr val="D6D6D6"/>
              </a:solidFill>
              <a:effectLst/>
              <a:latin typeface="Segoe Sans"/>
            </a:endParaRPr>
          </a:p>
          <a:p>
            <a:pPr marL="0" indent="0">
              <a:buFontTx/>
              <a:buNone/>
            </a:pPr>
            <a:r>
              <a:rPr lang="en-US" b="1" i="0" dirty="0">
                <a:solidFill>
                  <a:srgbClr val="D6D6D6"/>
                </a:solidFill>
                <a:effectLst/>
                <a:latin typeface="Segoe Sans"/>
              </a:rPr>
              <a:t>Terraform is Declarative. </a:t>
            </a:r>
            <a:r>
              <a:rPr lang="en-US" b="0" i="0" dirty="0">
                <a:solidFill>
                  <a:srgbClr val="D6D6D6"/>
                </a:solidFill>
                <a:effectLst/>
                <a:latin typeface="Segoe Sans"/>
              </a:rPr>
              <a:t>You tell it what you want and it figures out how to get that done. </a:t>
            </a:r>
          </a:p>
          <a:p>
            <a:pPr marL="0" indent="0">
              <a:buFontTx/>
              <a:buNone/>
            </a:pPr>
            <a:r>
              <a:rPr lang="en-US" b="1" i="0" dirty="0">
                <a:solidFill>
                  <a:srgbClr val="D6D6D6"/>
                </a:solidFill>
                <a:effectLst/>
                <a:latin typeface="Segoe Sans"/>
              </a:rPr>
              <a:t>Terraform is Idempotent. </a:t>
            </a:r>
            <a:r>
              <a:rPr lang="en-US" b="0" i="0" dirty="0">
                <a:solidFill>
                  <a:srgbClr val="D6D6D6"/>
                </a:solidFill>
                <a:effectLst/>
                <a:latin typeface="Segoe Sans"/>
              </a:rPr>
              <a:t>You can execute over and over and not impact anything.</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17537841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69102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Name, Role, Background (operations? Dev? Help desk?) Also experience with Git or Automation</a:t>
            </a:r>
          </a:p>
          <a:p>
            <a:endParaRPr lang="en-US" dirty="0"/>
          </a:p>
          <a:p>
            <a:r>
              <a:rPr lang="en-US" dirty="0"/>
              <a:t>Andrew Hill – Automation Team (Running the Meeting vs Ray)</a:t>
            </a:r>
          </a:p>
          <a:p>
            <a:r>
              <a:rPr lang="en-US" dirty="0"/>
              <a:t>Sharon Stonestreet – Cybersecurity Team | Was in Hack-a-thon</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Sam Risley – ESS/Automation Team | been on all the workshops (stores Ansible plays for </a:t>
            </a:r>
            <a:r>
              <a:rPr lang="en-US" dirty="0" err="1"/>
              <a:t>mulesoft</a:t>
            </a:r>
            <a:r>
              <a:rPr lang="en-US" dirty="0"/>
              <a:t>) – just listening in. </a:t>
            </a:r>
          </a:p>
          <a:p>
            <a:r>
              <a:rPr lang="en-US" dirty="0"/>
              <a:t>John Bailey – Manage ESS/Automation Team | Ray is out office – just listening in. </a:t>
            </a:r>
          </a:p>
          <a:p>
            <a:r>
              <a:rPr lang="en-US" dirty="0"/>
              <a:t>Shanmuganathan </a:t>
            </a:r>
            <a:r>
              <a:rPr lang="en-US" dirty="0" err="1"/>
              <a:t>Kaliyaperumal</a:t>
            </a:r>
            <a:r>
              <a:rPr lang="en-US" dirty="0"/>
              <a:t> (</a:t>
            </a:r>
            <a:r>
              <a:rPr lang="en-US" dirty="0" err="1"/>
              <a:t>Shanmug</a:t>
            </a:r>
            <a:r>
              <a:rPr lang="en-US" dirty="0"/>
              <a:t>) – Enterprise Architect Team – not day to day. </a:t>
            </a:r>
          </a:p>
          <a:p>
            <a:r>
              <a:rPr lang="en-US" dirty="0"/>
              <a:t>Gage White – L2 in App Support – Just getting started with Git</a:t>
            </a:r>
          </a:p>
          <a:p>
            <a:r>
              <a:rPr lang="en-US" dirty="0"/>
              <a:t>Cory Pollock – L2 in App Support – just getting started with Git</a:t>
            </a:r>
          </a:p>
          <a:p>
            <a:r>
              <a:rPr lang="en-US" dirty="0"/>
              <a:t>Patrick Behnke – Automation Initiative Team / </a:t>
            </a:r>
            <a:r>
              <a:rPr lang="en-US" dirty="0" err="1"/>
              <a:t>Openshift</a:t>
            </a:r>
            <a:r>
              <a:rPr lang="en-US" dirty="0"/>
              <a:t> Team – manages Ansible Automation Platform</a:t>
            </a:r>
          </a:p>
          <a:p>
            <a:r>
              <a:rPr lang="en-US" dirty="0"/>
              <a:t>Chris Stanley – Observability – Wants to learn GitHub.</a:t>
            </a:r>
          </a:p>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7779585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480C0-4C3D-EE0B-18A4-8DCAF84A9D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7FC333-16B0-7E20-F6B0-52C609E09A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F750CD-73B5-FCB8-73F2-32A1CF0DC1C1}"/>
              </a:ext>
            </a:extLst>
          </p:cNvPr>
          <p:cNvSpPr>
            <a:spLocks noGrp="1"/>
          </p:cNvSpPr>
          <p:nvPr>
            <p:ph type="body" idx="1"/>
          </p:nvPr>
        </p:nvSpPr>
        <p:spPr/>
        <p:txBody>
          <a:bodyPr/>
          <a:lstStyle/>
          <a:p>
            <a:r>
              <a:rPr lang="en-US" dirty="0"/>
              <a:t>This is the minimum amount of code required for TF to execute. </a:t>
            </a:r>
          </a:p>
        </p:txBody>
      </p:sp>
      <p:sp>
        <p:nvSpPr>
          <p:cNvPr id="4" name="Header Placeholder 3">
            <a:extLst>
              <a:ext uri="{FF2B5EF4-FFF2-40B4-BE49-F238E27FC236}">
                <a16:creationId xmlns:a16="http://schemas.microsoft.com/office/drawing/2014/main" id="{A1DF2E65-711C-7265-0017-C646E37809E1}"/>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D819B964-26FF-A385-6039-066A3C2059A4}"/>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FE860C2F-8D09-496A-9EDB-3A6D16C479C5}"/>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21541F06-516B-3FF8-6744-6E14D1DEA2AE}"/>
              </a:ext>
            </a:extLst>
          </p:cNvPr>
          <p:cNvSpPr>
            <a:spLocks noGrp="1"/>
          </p:cNvSpPr>
          <p:nvPr>
            <p:ph type="sldNum" sz="quarter" idx="5"/>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33010717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None/>
            </a:pPr>
            <a:r>
              <a:rPr lang="en-US" b="0" i="0" u="none" strike="noStrike" dirty="0">
                <a:solidFill>
                  <a:srgbClr val="161616"/>
                </a:solidFill>
                <a:effectLst/>
                <a:latin typeface="Segoe UI" panose="020B0502040204020203" pitchFamily="34" charset="0"/>
              </a:rPr>
              <a:t>Terraform is designed and should be used to manage the lifecycle of your resources. </a:t>
            </a:r>
          </a:p>
          <a:p>
            <a:pPr algn="l" rtl="0" fontAlgn="base">
              <a:buNone/>
            </a:pPr>
            <a:r>
              <a:rPr lang="en-US" b="0" i="0" u="none" strike="noStrike" dirty="0">
                <a:solidFill>
                  <a:srgbClr val="161616"/>
                </a:solidFill>
                <a:effectLst/>
                <a:latin typeface="Segoe UI" panose="020B0502040204020203" pitchFamily="34" charset="0"/>
              </a:rPr>
              <a:t>By using </a:t>
            </a:r>
            <a:r>
              <a:rPr lang="en-US" b="0" i="0" u="none" strike="noStrike" dirty="0" err="1">
                <a:solidFill>
                  <a:srgbClr val="161616"/>
                </a:solidFill>
                <a:effectLst/>
                <a:latin typeface="Segoe UI" panose="020B0502040204020203" pitchFamily="34" charset="0"/>
              </a:rPr>
              <a:t>tfstate</a:t>
            </a:r>
            <a:r>
              <a:rPr lang="en-US" b="0" i="0" u="none" strike="noStrike" dirty="0">
                <a:solidFill>
                  <a:srgbClr val="161616"/>
                </a:solidFill>
                <a:effectLst/>
                <a:latin typeface="Segoe UI" panose="020B0502040204020203" pitchFamily="34" charset="0"/>
              </a:rPr>
              <a:t> and </a:t>
            </a:r>
            <a:r>
              <a:rPr lang="en-US" b="0" i="0" u="none" strike="noStrike" dirty="0" err="1">
                <a:solidFill>
                  <a:srgbClr val="161616"/>
                </a:solidFill>
                <a:effectLst/>
                <a:latin typeface="Segoe UI" panose="020B0502040204020203" pitchFamily="34" charset="0"/>
              </a:rPr>
              <a:t>tfplan</a:t>
            </a:r>
            <a:r>
              <a:rPr lang="en-US" b="0" i="0" u="none" strike="noStrike" dirty="0">
                <a:solidFill>
                  <a:srgbClr val="161616"/>
                </a:solidFill>
                <a:effectLst/>
                <a:latin typeface="Segoe UI" panose="020B0502040204020203" pitchFamily="34" charset="0"/>
              </a:rPr>
              <a:t>, Terraform can manage your resources through these stages:</a:t>
            </a:r>
            <a:r>
              <a:rPr lang="en-US" b="0" i="0" dirty="0">
                <a:solidFill>
                  <a:srgbClr val="444444"/>
                </a:solidFill>
                <a:effectLst/>
                <a:latin typeface="Segoe UI" panose="020B0502040204020203" pitchFamily="34" charset="0"/>
              </a:rPr>
              <a:t>​</a:t>
            </a:r>
          </a:p>
          <a:p>
            <a:pPr algn="l" rtl="0" fontAlgn="base">
              <a:buNone/>
            </a:pPr>
            <a:endParaRPr lang="en-US" b="0" i="0" dirty="0">
              <a:solidFill>
                <a:srgbClr val="444444"/>
              </a:solidFill>
              <a:effectLst/>
              <a:latin typeface="Segoe UI" panose="020B0502040204020203" pitchFamily="34" charset="0"/>
            </a:endParaRPr>
          </a:p>
          <a:p>
            <a:pPr marL="171450" indent="-171450" algn="l" rtl="0" fontAlgn="base">
              <a:buFontTx/>
              <a:buChar char="-"/>
            </a:pPr>
            <a:r>
              <a:rPr lang="en-US" b="0" i="0" dirty="0" err="1">
                <a:solidFill>
                  <a:srgbClr val="444444"/>
                </a:solidFill>
                <a:effectLst/>
                <a:latin typeface="Segoe UI" panose="020B0502040204020203" pitchFamily="34" charset="0"/>
              </a:rPr>
              <a:t>Tfstate</a:t>
            </a:r>
            <a:r>
              <a:rPr lang="en-US" b="0" i="0" dirty="0">
                <a:solidFill>
                  <a:srgbClr val="444444"/>
                </a:solidFill>
                <a:effectLst/>
                <a:latin typeface="Segoe UI" panose="020B0502040204020203" pitchFamily="34" charset="0"/>
              </a:rPr>
              <a:t> should be stored remote</a:t>
            </a:r>
          </a:p>
          <a:p>
            <a:pPr marL="171450" indent="-171450" algn="l" rtl="0" fontAlgn="base">
              <a:buFontTx/>
              <a:buChar char="-"/>
            </a:pPr>
            <a:r>
              <a:rPr lang="en-US" b="0" i="0" dirty="0" err="1">
                <a:solidFill>
                  <a:srgbClr val="444444"/>
                </a:solidFill>
                <a:effectLst/>
                <a:latin typeface="Segoe UI" panose="020B0502040204020203" pitchFamily="34" charset="0"/>
              </a:rPr>
              <a:t>Tfpan</a:t>
            </a:r>
            <a:r>
              <a:rPr lang="en-US" b="0" i="0" dirty="0">
                <a:solidFill>
                  <a:srgbClr val="444444"/>
                </a:solidFill>
                <a:effectLst/>
                <a:latin typeface="Segoe UI" panose="020B0502040204020203" pitchFamily="34" charset="0"/>
              </a:rPr>
              <a:t> should be tossed after each execution. </a:t>
            </a:r>
          </a:p>
          <a:p>
            <a:pPr marL="171450" indent="-171450" algn="l" rtl="0" fontAlgn="base">
              <a:buFontTx/>
              <a:buChar char="-"/>
            </a:pPr>
            <a:r>
              <a:rPr lang="en-US" b="0" i="0" dirty="0">
                <a:solidFill>
                  <a:srgbClr val="444444"/>
                </a:solidFill>
                <a:effectLst/>
                <a:latin typeface="Segoe UI" panose="020B0502040204020203" pitchFamily="34" charset="0"/>
              </a:rPr>
              <a:t>Don’t EVERY commit .terraform directory – talk about LFS issue. </a:t>
            </a:r>
          </a:p>
          <a:p>
            <a:pPr algn="l" rtl="0" fontAlgn="base">
              <a:buNone/>
            </a:pPr>
            <a:endParaRPr lang="en-US" b="0" i="0" dirty="0">
              <a:solidFill>
                <a:srgbClr val="444444"/>
              </a:solidFill>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9593984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79E39C-3F1C-C1A3-697A-D4B0AE6AB8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46C147-232F-92E7-983B-9C7FC2ABB3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112D03-CADA-BC9A-6AA3-D1172DD30396}"/>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481436AF-6FC3-8692-6B62-F5B099D3135D}"/>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13F0DDF3-ADAE-A683-5F2A-FAA2FD47EE41}"/>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76DC5D24-431D-4E97-1B87-439A81C0F2BF}"/>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765F8F89-7F97-B56F-F3A9-64B60DA4865E}"/>
              </a:ext>
            </a:extLst>
          </p:cNvPr>
          <p:cNvSpPr>
            <a:spLocks noGrp="1"/>
          </p:cNvSpPr>
          <p:nvPr>
            <p:ph type="sldNum" sz="quarter" idx="5"/>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24077670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Terraform locals allow you to define intermediate, reusable expressions within your Terraform configurations.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321145625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Terraform variables allow you to parameterize your configurations so that you can reuse the same code in different environments, regions, or projects without hardcoding values over and over again.</a:t>
            </a:r>
          </a:p>
          <a:p>
            <a:endParaRPr lang="en-US" dirty="0"/>
          </a:p>
          <a:p>
            <a:r>
              <a:rPr lang="en-US" dirty="0"/>
              <a:t>- Discuss when hardcoding is acceptable and why it shouldn’t be used too much</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4399060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EnvVars</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 variable value can be specified with </a:t>
            </a:r>
            <a:r>
              <a:rPr lang="en-GB">
                <a:solidFill>
                  <a:schemeClr val="accent6"/>
                </a:solidFill>
                <a:latin typeface="Consolas" panose="020B0609020204030204" pitchFamily="49" charset="0"/>
                <a:cs typeface="Segoe UI Semibold" panose="020B0702040204020203" pitchFamily="34" charset="0"/>
              </a:rPr>
              <a:t>TF_VAR_&lt;variable_name&gt; = &lt;variable_value&gt;</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The environment must begin </a:t>
            </a:r>
            <a:r>
              <a:rPr lang="en-GB">
                <a:solidFill>
                  <a:schemeClr val="accent6"/>
                </a:solidFill>
                <a:latin typeface="Consolas" panose="020B0609020204030204" pitchFamily="49" charset="0"/>
                <a:cs typeface="Segoe UI Semibold" panose="020B0702040204020203" pitchFamily="34" charset="0"/>
              </a:rPr>
              <a:t>TF_VAR_</a:t>
            </a:r>
            <a:r>
              <a:rPr lang="en-GB">
                <a:solidFill>
                  <a:schemeClr val="accent6"/>
                </a:solidFill>
                <a:cs typeface="Segoe UI Semibold" panose="020B0702040204020203" pitchFamily="34" charset="0"/>
              </a:rPr>
              <a:t> and the variable name must match exactly</a:t>
            </a:r>
          </a:p>
          <a:p>
            <a:endParaRPr lang="en-US"/>
          </a:p>
          <a:p>
            <a:r>
              <a:rPr lang="en-US"/>
              <a:t>Tfvars files</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 tfvars file can be used to supply variable values</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 tfvars file is HCL or JSON format</a:t>
            </a:r>
          </a:p>
          <a:p>
            <a:pPr marL="742950" lvl="1"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HCL file extension is .tfvars</a:t>
            </a:r>
          </a:p>
          <a:p>
            <a:pPr marL="742950" lvl="1"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JSON extension is .tfvars.json</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Some tfvars file names and patterns are automatically discovered by Terraform</a:t>
            </a:r>
          </a:p>
          <a:p>
            <a:pPr marL="742950" lvl="1"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terraform.tfvars and terraform.tfvars.json</a:t>
            </a:r>
          </a:p>
          <a:p>
            <a:pPr marL="742950" lvl="1"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*.auto.tfvars and *.auto.tfvars.json</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Any other tfvars file must be specified on the command line with </a:t>
            </a:r>
            <a:r>
              <a:rPr lang="en-GB">
                <a:solidFill>
                  <a:schemeClr val="accent6"/>
                </a:solidFill>
                <a:latin typeface="Consolas" panose="020B0609020204030204" pitchFamily="49" charset="0"/>
                <a:cs typeface="Segoe UI Semibold" panose="020B0702040204020203" pitchFamily="34" charset="0"/>
              </a:rPr>
              <a:t>-var-file="example.tfvars"</a:t>
            </a:r>
            <a:endParaRPr lang="en-US"/>
          </a:p>
          <a:p>
            <a:endParaRPr lang="en-US"/>
          </a:p>
          <a:p>
            <a:r>
              <a:rPr lang="en-US"/>
              <a:t>Inline/CLI</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A variable value can be specified with </a:t>
            </a:r>
            <a:r>
              <a:rPr lang="en-GB">
                <a:solidFill>
                  <a:schemeClr val="accent6"/>
                </a:solidFill>
                <a:latin typeface="Consolas" panose="020B0609020204030204" pitchFamily="49" charset="0"/>
                <a:cs typeface="Segoe UI Semibold" panose="020B0702040204020203" pitchFamily="34" charset="0"/>
              </a:rPr>
              <a:t>-var="&lt;variable_name&gt;=&lt;variable_value&gt;"</a:t>
            </a:r>
          </a:p>
          <a:p>
            <a:pPr marL="285750" indent="-285750" defTabSz="932563">
              <a:spcBef>
                <a:spcPts val="300"/>
              </a:spcBef>
              <a:spcAft>
                <a:spcPts val="200"/>
              </a:spcAft>
              <a:buFont typeface="Arial" panose="020B0604020202020204" pitchFamily="34" charset="0"/>
              <a:buChar char="•"/>
            </a:pPr>
            <a:r>
              <a:rPr lang="en-GB">
                <a:solidFill>
                  <a:schemeClr val="accent6"/>
                </a:solidFill>
                <a:cs typeface="Segoe UI Semibold" panose="020B0702040204020203" pitchFamily="34" charset="0"/>
              </a:rPr>
              <a:t>Many </a:t>
            </a:r>
            <a:r>
              <a:rPr lang="en-GB">
                <a:solidFill>
                  <a:schemeClr val="accent6"/>
                </a:solidFill>
                <a:latin typeface="Consolas" panose="020B0609020204030204" pitchFamily="49" charset="0"/>
                <a:cs typeface="Segoe UI Semibold" panose="020B0702040204020203" pitchFamily="34" charset="0"/>
              </a:rPr>
              <a:t>-var</a:t>
            </a:r>
            <a:r>
              <a:rPr lang="en-GB">
                <a:solidFill>
                  <a:schemeClr val="accent6"/>
                </a:solidFill>
                <a:cs typeface="Segoe UI Semibold" panose="020B0702040204020203" pitchFamily="34" charset="0"/>
              </a:rPr>
              <a:t> flags can be specified in a single command</a:t>
            </a:r>
          </a:p>
          <a:p>
            <a:endParaRPr lang="en-US"/>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11950794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When you're building infrastructure with Terraform, it's often useful to get key information </a:t>
            </a:r>
            <a:r>
              <a:rPr lang="en-US" i="1" dirty="0"/>
              <a:t>out</a:t>
            </a:r>
            <a:r>
              <a:rPr lang="en-US" dirty="0"/>
              <a:t> of your configuration once the resources are created. Talk about how to leverage it CI/CD.</a:t>
            </a:r>
          </a:p>
          <a:p>
            <a:pPr>
              <a:buNone/>
            </a:pPr>
            <a:endParaRPr lang="en-US" dirty="0"/>
          </a:p>
          <a:p>
            <a:pPr>
              <a:buNone/>
            </a:pPr>
            <a:r>
              <a:rPr lang="en-US" dirty="0"/>
              <a:t>Talk about using </a:t>
            </a:r>
            <a:r>
              <a:rPr lang="en-US" dirty="0" err="1"/>
              <a:t>tf</a:t>
            </a:r>
            <a:r>
              <a:rPr lang="en-US" dirty="0"/>
              <a:t> output to build dynamic inventory for things like Ansible..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10138691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DEMO ##</a:t>
            </a:r>
          </a:p>
          <a:p>
            <a:endParaRPr lang="en-US" dirty="0"/>
          </a:p>
          <a:p>
            <a:r>
              <a:rPr lang="en-US" dirty="0"/>
              <a:t>Demo this via terminal! </a:t>
            </a:r>
          </a:p>
          <a:p>
            <a:r>
              <a:rPr lang="en-US" dirty="0"/>
              <a:t>Create simply </a:t>
            </a:r>
            <a:r>
              <a:rPr lang="en-US" dirty="0" err="1"/>
              <a:t>tf</a:t>
            </a:r>
            <a:r>
              <a:rPr lang="en-US" dirty="0"/>
              <a:t> with outputs so you can show how it leverages outputs if in same directory.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48</a:t>
            </a:fld>
            <a:endParaRPr lang="en-US" dirty="0"/>
          </a:p>
        </p:txBody>
      </p:sp>
    </p:spTree>
    <p:extLst>
      <p:ext uri="{BB962C8B-B14F-4D97-AF65-F5344CB8AC3E}">
        <p14:creationId xmlns:p14="http://schemas.microsoft.com/office/powerpoint/2010/main" val="19653629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DEMO ##</a:t>
            </a:r>
          </a:p>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6500577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 DEMO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495155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setting up GH account and launching Code Spaces. </a:t>
            </a:r>
          </a:p>
          <a:p>
            <a:r>
              <a:rPr lang="en-US" dirty="0"/>
              <a:t>Login: BenTheBuilder-</a:t>
            </a:r>
            <a:r>
              <a:rPr lang="en-US" dirty="0" err="1"/>
              <a:t>MSFTLabs</a:t>
            </a:r>
            <a:r>
              <a:rPr lang="en-US" dirty="0"/>
              <a:t> / Secure!</a:t>
            </a:r>
          </a:p>
          <a:p>
            <a:endParaRPr lang="en-US" dirty="0"/>
          </a:p>
          <a:p>
            <a:endParaRPr lang="en-US" dirty="0"/>
          </a:p>
          <a:p>
            <a:r>
              <a:rPr lang="en-US" dirty="0"/>
              <a:t>Getting Setup is easy with </a:t>
            </a:r>
            <a:r>
              <a:rPr lang="en-US" dirty="0" err="1"/>
              <a:t>CodeSpaces</a:t>
            </a:r>
            <a:r>
              <a:rPr lang="en-US" dirty="0"/>
              <a:t>.. Just need to help everyone get signed up for GitHub. </a:t>
            </a:r>
          </a:p>
          <a:p>
            <a:r>
              <a:rPr lang="en-US" dirty="0"/>
              <a:t>this takes several minutes the first time it creates the </a:t>
            </a:r>
            <a:r>
              <a:rPr lang="en-US" dirty="0" err="1"/>
              <a:t>Codespace</a:t>
            </a:r>
            <a:r>
              <a:rPr lang="en-US" dirty="0"/>
              <a:t> – show .</a:t>
            </a:r>
            <a:r>
              <a:rPr lang="en-US" dirty="0" err="1"/>
              <a:t>devcontainer</a:t>
            </a:r>
            <a:r>
              <a:rPr lang="en-US" dirty="0"/>
              <a:t> and talk about it.</a:t>
            </a:r>
          </a:p>
          <a:p>
            <a:endParaRPr lang="en-US" dirty="0"/>
          </a:p>
          <a:p>
            <a:pPr marL="171450" marR="0" lvl="0" indent="-171450" algn="l" defTabSz="914367" rtl="0" eaLnBrk="1" fontAlgn="auto" latinLnBrk="0" hangingPunct="1">
              <a:lnSpc>
                <a:spcPct val="90000"/>
              </a:lnSpc>
              <a:spcBef>
                <a:spcPts val="0"/>
              </a:spcBef>
              <a:spcAft>
                <a:spcPts val="333"/>
              </a:spcAft>
              <a:buClrTx/>
              <a:buSzTx/>
              <a:buFont typeface="Wingdings" panose="05000000000000000000" pitchFamily="2" charset="2"/>
              <a:buChar char="Ø"/>
              <a:tabLst/>
              <a:defRPr/>
            </a:pPr>
            <a:r>
              <a:rPr lang="en-US" b="0" dirty="0">
                <a:solidFill>
                  <a:srgbClr val="DCDCAA"/>
                </a:solidFill>
                <a:effectLst/>
                <a:latin typeface="MesloLGM Nerd Font" panose="020B0609030804020204" pitchFamily="50" charset="0"/>
              </a:rPr>
              <a:t>FROM TERMINAL</a:t>
            </a:r>
          </a:p>
          <a:p>
            <a:pPr marL="0" marR="0" lvl="0" indent="0" algn="l" defTabSz="914367" rtl="0" eaLnBrk="1" fontAlgn="auto" latinLnBrk="0" hangingPunct="1">
              <a:lnSpc>
                <a:spcPct val="90000"/>
              </a:lnSpc>
              <a:spcBef>
                <a:spcPts val="0"/>
              </a:spcBef>
              <a:spcAft>
                <a:spcPts val="333"/>
              </a:spcAft>
              <a:buClrTx/>
              <a:buSzTx/>
              <a:buFont typeface="Wingdings" panose="05000000000000000000" pitchFamily="2" charset="2"/>
              <a:buNone/>
              <a:tabLst/>
              <a:defRPr/>
            </a:pPr>
            <a:r>
              <a:rPr lang="en-US" b="0" dirty="0">
                <a:solidFill>
                  <a:srgbClr val="DCDCAA"/>
                </a:solidFill>
                <a:effectLst/>
                <a:latin typeface="MesloLGM Nerd Font" panose="020B0609030804020204" pitchFamily="50" charset="0"/>
              </a:rPr>
              <a:t> docker</a:t>
            </a:r>
            <a:r>
              <a:rPr lang="en-US" b="0" dirty="0">
                <a:solidFill>
                  <a:srgbClr val="CCCCCC"/>
                </a:solidFill>
                <a:effectLst/>
                <a:latin typeface="MesloLGM Nerd Font" panose="020B0609030804020204" pitchFamily="50" charset="0"/>
              </a:rPr>
              <a:t> run </a:t>
            </a:r>
            <a:r>
              <a:rPr lang="en-US" b="0" dirty="0">
                <a:solidFill>
                  <a:srgbClr val="9CDCFE"/>
                </a:solidFill>
                <a:effectLst/>
                <a:latin typeface="MesloLGM Nerd Font" panose="020B0609030804020204" pitchFamily="50" charset="0"/>
              </a:rPr>
              <a:t>-it</a:t>
            </a:r>
            <a:r>
              <a:rPr lang="en-US" b="0" dirty="0">
                <a:solidFill>
                  <a:srgbClr val="CCCCCC"/>
                </a:solidFill>
                <a:effectLst/>
                <a:latin typeface="MesloLGM Nerd Font" panose="020B0609030804020204" pitchFamily="50" charset="0"/>
              </a:rPr>
              <a:t> --name ‘toolbox’ </a:t>
            </a:r>
            <a:r>
              <a:rPr lang="en-US" b="0" dirty="0">
                <a:solidFill>
                  <a:srgbClr val="9CDCFE"/>
                </a:solidFill>
                <a:effectLst/>
                <a:latin typeface="MesloLGM Nerd Font" panose="020B0609030804020204" pitchFamily="50" charset="0"/>
              </a:rPr>
              <a:t>-e</a:t>
            </a:r>
            <a:r>
              <a:rPr lang="en-US" b="0" dirty="0">
                <a:solidFill>
                  <a:srgbClr val="CCCCCC"/>
                </a:solidFill>
                <a:effectLst/>
                <a:latin typeface="MesloLGM Nerd Font" panose="020B0609030804020204" pitchFamily="50" charset="0"/>
              </a:rPr>
              <a:t> GITHUB_TOKEN</a:t>
            </a:r>
            <a:r>
              <a:rPr lang="en-US" b="0" dirty="0">
                <a:solidFill>
                  <a:srgbClr val="D4D4D4"/>
                </a:solidFill>
                <a:effectLst/>
                <a:latin typeface="MesloLGM Nerd Font" panose="020B0609030804020204" pitchFamily="50" charset="0"/>
              </a:rPr>
              <a:t>=</a:t>
            </a:r>
            <a:r>
              <a:rPr lang="en-US" b="0" dirty="0">
                <a:solidFill>
                  <a:srgbClr val="9CDCFE"/>
                </a:solidFill>
                <a:effectLst/>
                <a:latin typeface="MesloLGM Nerd Font" panose="020B0609030804020204" pitchFamily="50" charset="0"/>
              </a:rPr>
              <a:t>$</a:t>
            </a:r>
            <a:r>
              <a:rPr lang="en-US" b="0" dirty="0" err="1">
                <a:solidFill>
                  <a:srgbClr val="9CDCFE"/>
                </a:solidFill>
                <a:effectLst/>
                <a:latin typeface="MesloLGM Nerd Font" panose="020B0609030804020204" pitchFamily="50" charset="0"/>
              </a:rPr>
              <a:t>env:GITHUB_TOKEN</a:t>
            </a:r>
            <a:r>
              <a:rPr lang="en-US" b="0" dirty="0">
                <a:solidFill>
                  <a:srgbClr val="CCCCCC"/>
                </a:solidFill>
                <a:effectLst/>
                <a:latin typeface="MesloLGM Nerd Font" panose="020B0609030804020204" pitchFamily="50" charset="0"/>
              </a:rPr>
              <a:t> </a:t>
            </a:r>
            <a:r>
              <a:rPr lang="en-US" b="0" dirty="0">
                <a:solidFill>
                  <a:srgbClr val="9CDCFE"/>
                </a:solidFill>
                <a:effectLst/>
                <a:latin typeface="MesloLGM Nerd Font" panose="020B0609030804020204" pitchFamily="50" charset="0"/>
              </a:rPr>
              <a:t>-v</a:t>
            </a:r>
            <a:r>
              <a:rPr lang="en-US" b="0" dirty="0">
                <a:solidFill>
                  <a:srgbClr val="CCCCCC"/>
                </a:solidFill>
                <a:effectLst/>
                <a:latin typeface="MesloLGM Nerd Font" panose="020B0609030804020204" pitchFamily="50" charset="0"/>
              </a:rPr>
              <a:t> </a:t>
            </a:r>
            <a:r>
              <a:rPr lang="en-US" b="0" dirty="0">
                <a:solidFill>
                  <a:srgbClr val="9CDCFE"/>
                </a:solidFill>
                <a:effectLst/>
                <a:latin typeface="MesloLGM Nerd Font" panose="020B0609030804020204" pitchFamily="50" charset="0"/>
              </a:rPr>
              <a:t>${PWD}</a:t>
            </a:r>
            <a:r>
              <a:rPr lang="en-US" b="0" dirty="0">
                <a:solidFill>
                  <a:srgbClr val="CCCCCC"/>
                </a:solidFill>
                <a:effectLst/>
                <a:latin typeface="MesloLGM Nerd Font" panose="020B0609030804020204" pitchFamily="50" charset="0"/>
              </a:rPr>
              <a:t>:</a:t>
            </a:r>
            <a:r>
              <a:rPr lang="en-US" b="0" dirty="0">
                <a:solidFill>
                  <a:srgbClr val="D4D4D4"/>
                </a:solidFill>
                <a:effectLst/>
                <a:latin typeface="MesloLGM Nerd Font" panose="020B0609030804020204" pitchFamily="50" charset="0"/>
              </a:rPr>
              <a:t>/</a:t>
            </a:r>
            <a:r>
              <a:rPr lang="en-US" b="0" dirty="0">
                <a:solidFill>
                  <a:srgbClr val="CCCCCC"/>
                </a:solidFill>
                <a:effectLst/>
                <a:latin typeface="MesloLGM Nerd Font" panose="020B0609030804020204" pitchFamily="50" charset="0"/>
              </a:rPr>
              <a:t>home</a:t>
            </a:r>
            <a:r>
              <a:rPr lang="en-US" b="0" dirty="0">
                <a:solidFill>
                  <a:srgbClr val="D4D4D4"/>
                </a:solidFill>
                <a:effectLst/>
                <a:latin typeface="MesloLGM Nerd Font" panose="020B0609030804020204" pitchFamily="50" charset="0"/>
              </a:rPr>
              <a:t>/</a:t>
            </a:r>
            <a:r>
              <a:rPr lang="en-US" b="0" dirty="0" err="1">
                <a:solidFill>
                  <a:srgbClr val="CCCCCC"/>
                </a:solidFill>
                <a:effectLst/>
                <a:latin typeface="MesloLGM Nerd Font" panose="020B0609030804020204" pitchFamily="50" charset="0"/>
              </a:rPr>
              <a:t>vscode</a:t>
            </a:r>
            <a:r>
              <a:rPr lang="en-US" b="0" dirty="0">
                <a:solidFill>
                  <a:srgbClr val="D4D4D4"/>
                </a:solidFill>
                <a:effectLst/>
                <a:latin typeface="MesloLGM Nerd Font" panose="020B0609030804020204" pitchFamily="50" charset="0"/>
              </a:rPr>
              <a:t>/</a:t>
            </a:r>
            <a:r>
              <a:rPr lang="en-US" b="0" dirty="0">
                <a:solidFill>
                  <a:srgbClr val="CCCCCC"/>
                </a:solidFill>
                <a:effectLst/>
                <a:latin typeface="MesloLGM Nerd Font" panose="020B0609030804020204" pitchFamily="50" charset="0"/>
              </a:rPr>
              <a:t>.working toolbox:</a:t>
            </a:r>
            <a:r>
              <a:rPr lang="en-US" b="0" dirty="0">
                <a:solidFill>
                  <a:srgbClr val="B5CEA8"/>
                </a:solidFill>
                <a:effectLst/>
                <a:latin typeface="MesloLGM Nerd Font" panose="020B0609030804020204" pitchFamily="50" charset="0"/>
              </a:rPr>
              <a:t>1.0</a:t>
            </a:r>
            <a:r>
              <a:rPr lang="en-US" b="0" dirty="0">
                <a:solidFill>
                  <a:srgbClr val="CCCCCC"/>
                </a:solidFill>
                <a:effectLst/>
                <a:latin typeface="MesloLGM Nerd Font" panose="020B0609030804020204" pitchFamily="50" charset="0"/>
              </a:rPr>
              <a:t>.</a:t>
            </a:r>
            <a:r>
              <a:rPr lang="en-US" b="0" dirty="0">
                <a:solidFill>
                  <a:srgbClr val="B5CEA8"/>
                </a:solidFill>
                <a:effectLst/>
                <a:latin typeface="MesloLGM Nerd Font" panose="020B0609030804020204" pitchFamily="50" charset="0"/>
              </a:rPr>
              <a:t>0</a:t>
            </a:r>
            <a:endParaRPr lang="en-US" b="0" dirty="0">
              <a:solidFill>
                <a:srgbClr val="CCCCCC"/>
              </a:solidFill>
              <a:effectLst/>
              <a:latin typeface="MesloLGM Nerd Font" panose="020B0609030804020204" pitchFamily="50"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1829674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E8777-054A-4813-080B-166B2F8B99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7F9A5D-8A93-9E5D-6E67-46C3E6AF1D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240288-F079-BA69-3359-3F2D04FAEC0D}"/>
              </a:ext>
            </a:extLst>
          </p:cNvPr>
          <p:cNvSpPr>
            <a:spLocks noGrp="1"/>
          </p:cNvSpPr>
          <p:nvPr>
            <p:ph type="body" idx="1"/>
          </p:nvPr>
        </p:nvSpPr>
        <p:spPr/>
        <p:txBody>
          <a:bodyPr/>
          <a:lstStyle/>
          <a:p>
            <a:r>
              <a:rPr lang="en-US" dirty="0"/>
              <a:t>## DEMO ##</a:t>
            </a:r>
          </a:p>
        </p:txBody>
      </p:sp>
      <p:sp>
        <p:nvSpPr>
          <p:cNvPr id="4" name="Header Placeholder 3">
            <a:extLst>
              <a:ext uri="{FF2B5EF4-FFF2-40B4-BE49-F238E27FC236}">
                <a16:creationId xmlns:a16="http://schemas.microsoft.com/office/drawing/2014/main" id="{1EC12BB8-175E-1209-2FD5-7AF35FE73D8C}"/>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7F9D2180-66FA-521D-D412-295AD3B4921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27BF9086-C7B3-7E06-7F41-47553A82377E}"/>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FB854C6C-28EF-1FD5-830F-9DEDA0A5A14D}"/>
              </a:ext>
            </a:extLst>
          </p:cNvPr>
          <p:cNvSpPr>
            <a:spLocks noGrp="1"/>
          </p:cNvSpPr>
          <p:nvPr>
            <p:ph type="sldNum" sz="quarter" idx="5"/>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19750967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7C5FE8-27D2-D6B4-3529-FDE0920868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371657-A922-21C7-BD0A-EA000AD88E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47CCA7-26DF-D69A-4D4B-200F87D7000C}"/>
              </a:ext>
            </a:extLst>
          </p:cNvPr>
          <p:cNvSpPr>
            <a:spLocks noGrp="1"/>
          </p:cNvSpPr>
          <p:nvPr>
            <p:ph type="body" idx="1"/>
          </p:nvPr>
        </p:nvSpPr>
        <p:spPr/>
        <p:txBody>
          <a:bodyPr/>
          <a:lstStyle/>
          <a:p>
            <a:r>
              <a:rPr lang="en-US" dirty="0"/>
              <a:t>## DEMO ##</a:t>
            </a:r>
          </a:p>
          <a:p>
            <a:endParaRPr lang="en-US" dirty="0"/>
          </a:p>
          <a:p>
            <a:r>
              <a:rPr lang="en-US" dirty="0"/>
              <a:t>Use TF to spin up a simple Windows and Linux VM on DEMO VNET with either VPN or Bastion </a:t>
            </a:r>
            <a:r>
              <a:rPr lang="en-US" dirty="0" err="1"/>
              <a:t>prestaged</a:t>
            </a:r>
            <a:r>
              <a:rPr lang="en-US" dirty="0"/>
              <a:t>.</a:t>
            </a:r>
          </a:p>
          <a:p>
            <a:pPr marL="171450" indent="-171450">
              <a:buFontTx/>
              <a:buChar char="-"/>
            </a:pPr>
            <a:r>
              <a:rPr lang="en-US" dirty="0"/>
              <a:t>Cover </a:t>
            </a:r>
            <a:r>
              <a:rPr lang="en-US" dirty="0" err="1"/>
              <a:t>init</a:t>
            </a:r>
            <a:r>
              <a:rPr lang="en-US" dirty="0"/>
              <a:t> and show what is in .terraform folder</a:t>
            </a:r>
          </a:p>
          <a:p>
            <a:pPr marL="171450" indent="-171450">
              <a:buFontTx/>
              <a:buChar char="-"/>
            </a:pPr>
            <a:r>
              <a:rPr lang="en-US" dirty="0"/>
              <a:t>Cover FMT | let it fix tabbing and formatting </a:t>
            </a:r>
          </a:p>
          <a:p>
            <a:pPr marL="171450" indent="-171450">
              <a:buFontTx/>
              <a:buChar char="-"/>
            </a:pPr>
            <a:r>
              <a:rPr lang="en-US" dirty="0"/>
              <a:t>Cover TFPLAN </a:t>
            </a:r>
          </a:p>
          <a:p>
            <a:pPr marL="171450" indent="-171450">
              <a:buFontTx/>
              <a:buChar char="-"/>
            </a:pPr>
            <a:r>
              <a:rPr lang="en-US" dirty="0"/>
              <a:t>Cover TFSTATE | CAT </a:t>
            </a:r>
            <a:r>
              <a:rPr lang="en-US" dirty="0" err="1"/>
              <a:t>statefile</a:t>
            </a:r>
            <a:r>
              <a:rPr lang="en-US" dirty="0"/>
              <a:t> to show it has sensitive data</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dirty="0"/>
              <a:t>Cover OUTPUT | Output Ids and Ips to create inventory file later. </a:t>
            </a:r>
          </a:p>
          <a:p>
            <a:endParaRPr lang="en-US" dirty="0"/>
          </a:p>
        </p:txBody>
      </p:sp>
      <p:sp>
        <p:nvSpPr>
          <p:cNvPr id="4" name="Header Placeholder 3">
            <a:extLst>
              <a:ext uri="{FF2B5EF4-FFF2-40B4-BE49-F238E27FC236}">
                <a16:creationId xmlns:a16="http://schemas.microsoft.com/office/drawing/2014/main" id="{E24D98D7-E9B1-42DA-D6AA-988E7B986C42}"/>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D4588DF1-D702-5E22-3B78-05817C1C44A4}"/>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F746537-6217-39E8-7A29-52ACE06C17A0}"/>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F8589F2C-3F3C-FE45-B6E9-886334F56E35}"/>
              </a:ext>
            </a:extLst>
          </p:cNvPr>
          <p:cNvSpPr>
            <a:spLocks noGrp="1"/>
          </p:cNvSpPr>
          <p:nvPr>
            <p:ph type="sldNum" sz="quarter" idx="5"/>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90339336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10500-7ABB-75F1-2ADE-4A74281D0F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E1AA70-5600-C646-AD25-F06792E8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8FA972-C7E0-FCE0-F15E-576D4D8552B5}"/>
              </a:ext>
            </a:extLst>
          </p:cNvPr>
          <p:cNvSpPr>
            <a:spLocks noGrp="1"/>
          </p:cNvSpPr>
          <p:nvPr>
            <p:ph type="body" idx="1"/>
          </p:nvPr>
        </p:nvSpPr>
        <p:spPr/>
        <p:txBody>
          <a:bodyPr/>
          <a:lstStyle/>
          <a:p>
            <a:r>
              <a:rPr lang="en-US" dirty="0"/>
              <a:t>Important concept to understand!! </a:t>
            </a:r>
          </a:p>
        </p:txBody>
      </p:sp>
      <p:sp>
        <p:nvSpPr>
          <p:cNvPr id="4" name="Header Placeholder 3">
            <a:extLst>
              <a:ext uri="{FF2B5EF4-FFF2-40B4-BE49-F238E27FC236}">
                <a16:creationId xmlns:a16="http://schemas.microsoft.com/office/drawing/2014/main" id="{24FBC7EE-AAFA-A407-FB4D-96AA997D3275}"/>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EF3D3FAA-7683-F341-EAC3-5D66CDF483C7}"/>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4AE28C22-DF49-7E17-1132-8BE0DFC83AB4}"/>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C202BCEB-7D4C-842D-B726-9B5BEC24ABF8}"/>
              </a:ext>
            </a:extLst>
          </p:cNvPr>
          <p:cNvSpPr>
            <a:spLocks noGrp="1"/>
          </p:cNvSpPr>
          <p:nvPr>
            <p:ph type="sldNum" sz="quarter" idx="5"/>
          </p:nvPr>
        </p:nvSpPr>
        <p:spPr/>
        <p:txBody>
          <a:bodyPr/>
          <a:lstStyle/>
          <a:p>
            <a:fld id="{B4008EB6-D09E-4580-8CD6-DDB14511944F}" type="slidenum">
              <a:rPr lang="en-US" smtClean="0"/>
              <a:pPr/>
              <a:t>53</a:t>
            </a:fld>
            <a:endParaRPr lang="en-US" dirty="0"/>
          </a:p>
        </p:txBody>
      </p:sp>
    </p:spTree>
    <p:extLst>
      <p:ext uri="{BB962C8B-B14F-4D97-AF65-F5344CB8AC3E}">
        <p14:creationId xmlns:p14="http://schemas.microsoft.com/office/powerpoint/2010/main" val="9881788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B0B23-7D56-6947-E04B-3692B23F5F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C1247B-DC7E-9A3B-32D6-F00AA1373B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9FA58F-8AB6-3314-6908-B19DC9A61391}"/>
              </a:ext>
            </a:extLst>
          </p:cNvPr>
          <p:cNvSpPr>
            <a:spLocks noGrp="1"/>
          </p:cNvSpPr>
          <p:nvPr>
            <p:ph type="body" idx="1"/>
          </p:nvPr>
        </p:nvSpPr>
        <p:spPr/>
        <p:txBody>
          <a:bodyPr/>
          <a:lstStyle/>
          <a:p>
            <a:r>
              <a:rPr lang="en-US" dirty="0"/>
              <a:t>Talk about state and protecting the sensitive data in it. </a:t>
            </a:r>
          </a:p>
          <a:p>
            <a:endParaRPr lang="en-US" dirty="0"/>
          </a:p>
        </p:txBody>
      </p:sp>
      <p:sp>
        <p:nvSpPr>
          <p:cNvPr id="4" name="Header Placeholder 3">
            <a:extLst>
              <a:ext uri="{FF2B5EF4-FFF2-40B4-BE49-F238E27FC236}">
                <a16:creationId xmlns:a16="http://schemas.microsoft.com/office/drawing/2014/main" id="{95CB9C3E-B747-27CB-8758-5FD8F1D49E58}"/>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B519BBF-D3E7-B362-FD6E-C4C8677FFB26}"/>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DE837FDE-E4B5-A0BC-3462-12DAA9E5DDBB}"/>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1969FFAC-43D6-32E5-29C5-03A34E0CA744}"/>
              </a:ext>
            </a:extLst>
          </p:cNvPr>
          <p:cNvSpPr>
            <a:spLocks noGrp="1"/>
          </p:cNvSpPr>
          <p:nvPr>
            <p:ph type="sldNum" sz="quarter" idx="5"/>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416604288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ECDBB-165E-D1AB-0107-E35E28CB78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6EAEE0-CAD6-CC28-5ACD-3037ABE813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E12158-583D-8D58-B311-3F31CA5E1D5C}"/>
              </a:ext>
            </a:extLst>
          </p:cNvPr>
          <p:cNvSpPr>
            <a:spLocks noGrp="1"/>
          </p:cNvSpPr>
          <p:nvPr>
            <p:ph type="body" idx="1"/>
          </p:nvPr>
        </p:nvSpPr>
        <p:spPr/>
        <p:txBody>
          <a:bodyPr/>
          <a:lstStyle/>
          <a:p>
            <a:pPr>
              <a:spcAft>
                <a:spcPts val="600"/>
              </a:spcAft>
            </a:pPr>
            <a:r>
              <a:rPr lang="en-GB" b="0" i="0" dirty="0">
                <a:solidFill>
                  <a:srgbClr val="424242"/>
                </a:solidFill>
                <a:effectLst/>
                <a:latin typeface="Segoe Sans"/>
              </a:rPr>
              <a:t>Terraform workspaces and how they help manage multiple environments within the same configuration.</a:t>
            </a:r>
            <a:endParaRPr lang="en-US" dirty="0">
              <a:ea typeface="Calibri" panose="020F0502020204030204"/>
              <a:cs typeface="Calibri" panose="020F0502020204030204"/>
            </a:endParaRPr>
          </a:p>
          <a:p>
            <a:pPr>
              <a:spcAft>
                <a:spcPts val="600"/>
              </a:spcAft>
            </a:pPr>
            <a:endParaRPr lang="en-GB" dirty="0">
              <a:solidFill>
                <a:srgbClr val="424242"/>
              </a:solidFill>
              <a:latin typeface="Segoe Sans"/>
            </a:endParaRPr>
          </a:p>
          <a:p>
            <a:r>
              <a:rPr lang="en-GB" dirty="0"/>
              <a:t>## DEMO ##</a:t>
            </a:r>
          </a:p>
          <a:p>
            <a:endParaRPr lang="en-US" dirty="0"/>
          </a:p>
        </p:txBody>
      </p:sp>
      <p:sp>
        <p:nvSpPr>
          <p:cNvPr id="4" name="Header Placeholder 3">
            <a:extLst>
              <a:ext uri="{FF2B5EF4-FFF2-40B4-BE49-F238E27FC236}">
                <a16:creationId xmlns:a16="http://schemas.microsoft.com/office/drawing/2014/main" id="{1DE19E4C-5498-D246-1C15-125A081D506E}"/>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85EE7C41-E691-3EEC-376B-8E69DE9E6D05}"/>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BDE92013-0D50-0F0A-BB4C-0EC642255EE6}"/>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A795721F-EDFD-0721-4AE6-6B30C0168AB3}"/>
              </a:ext>
            </a:extLst>
          </p:cNvPr>
          <p:cNvSpPr>
            <a:spLocks noGrp="1"/>
          </p:cNvSpPr>
          <p:nvPr>
            <p:ph type="sldNum" sz="quarter" idx="5"/>
          </p:nvPr>
        </p:nvSpPr>
        <p:spPr/>
        <p:txBody>
          <a:bodyPr/>
          <a:lstStyle/>
          <a:p>
            <a:fld id="{B4008EB6-D09E-4580-8CD6-DDB14511944F}" type="slidenum">
              <a:rPr lang="en-US" smtClean="0"/>
              <a:pPr/>
              <a:t>55</a:t>
            </a:fld>
            <a:endParaRPr lang="en-US" dirty="0"/>
          </a:p>
        </p:txBody>
      </p:sp>
    </p:spTree>
    <p:extLst>
      <p:ext uri="{BB962C8B-B14F-4D97-AF65-F5344CB8AC3E}">
        <p14:creationId xmlns:p14="http://schemas.microsoft.com/office/powerpoint/2010/main" val="155841642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6914D-50BE-BC15-0ED1-B981AB8C44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761AE-F06C-BF4D-CB72-FB343E9657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0AFA46-DCD9-B757-E18C-67E810C98BC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424242"/>
                </a:solidFill>
                <a:effectLst/>
                <a:latin typeface="Segoe Sans"/>
              </a:rPr>
              <a:t>Discuss what provisioners are in Terraform and explore the built-in provisioners: local-exec and remote-exec.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424242"/>
              </a:solidFill>
              <a:effectLst/>
              <a:latin typeface="Segoe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424242"/>
                </a:solidFill>
                <a:effectLst/>
                <a:latin typeface="Segoe Sans"/>
              </a:rPr>
              <a:t>## DEMO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424242"/>
                </a:solidFill>
                <a:effectLst/>
                <a:latin typeface="Segoe Sans"/>
              </a:rPr>
              <a:t>local-exec</a:t>
            </a:r>
          </a:p>
          <a:p>
            <a:endParaRPr lang="en-US" dirty="0"/>
          </a:p>
        </p:txBody>
      </p:sp>
      <p:sp>
        <p:nvSpPr>
          <p:cNvPr id="4" name="Header Placeholder 3">
            <a:extLst>
              <a:ext uri="{FF2B5EF4-FFF2-40B4-BE49-F238E27FC236}">
                <a16:creationId xmlns:a16="http://schemas.microsoft.com/office/drawing/2014/main" id="{AB1A1CC1-1968-56C3-4006-AC4CB2C5E6BC}"/>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31A466CB-1113-70E9-6621-D2231798C187}"/>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57414CC5-068F-3801-913F-21DEB18C6E9C}"/>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02013757-B019-5B72-D0DD-BCF339BBBA6B}"/>
              </a:ext>
            </a:extLst>
          </p:cNvPr>
          <p:cNvSpPr>
            <a:spLocks noGrp="1"/>
          </p:cNvSpPr>
          <p:nvPr>
            <p:ph type="sldNum" sz="quarter" idx="5"/>
          </p:nvPr>
        </p:nvSpPr>
        <p:spPr/>
        <p:txBody>
          <a:bodyPr/>
          <a:lstStyle/>
          <a:p>
            <a:fld id="{B4008EB6-D09E-4580-8CD6-DDB14511944F}" type="slidenum">
              <a:rPr lang="en-US" smtClean="0"/>
              <a:pPr/>
              <a:t>56</a:t>
            </a:fld>
            <a:endParaRPr lang="en-US" dirty="0"/>
          </a:p>
        </p:txBody>
      </p:sp>
    </p:spTree>
    <p:extLst>
      <p:ext uri="{BB962C8B-B14F-4D97-AF65-F5344CB8AC3E}">
        <p14:creationId xmlns:p14="http://schemas.microsoft.com/office/powerpoint/2010/main" val="22496183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1D105-C824-CCF9-0D58-A620FB2FDF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A23E61-65F2-3DEE-C637-9B5B25A8C6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4F0BCE-465F-8FFD-CD33-BBF00E0868BD}"/>
              </a:ext>
            </a:extLst>
          </p:cNvPr>
          <p:cNvSpPr>
            <a:spLocks noGrp="1"/>
          </p:cNvSpPr>
          <p:nvPr>
            <p:ph type="body" idx="1"/>
          </p:nvPr>
        </p:nvSpPr>
        <p:spPr/>
        <p:txBody>
          <a:bodyPr/>
          <a:lstStyle/>
          <a:p>
            <a:r>
              <a:rPr lang="en-US" dirty="0"/>
              <a:t>Lab should take around 30m to complete. </a:t>
            </a:r>
          </a:p>
        </p:txBody>
      </p:sp>
      <p:sp>
        <p:nvSpPr>
          <p:cNvPr id="4" name="Header Placeholder 3">
            <a:extLst>
              <a:ext uri="{FF2B5EF4-FFF2-40B4-BE49-F238E27FC236}">
                <a16:creationId xmlns:a16="http://schemas.microsoft.com/office/drawing/2014/main" id="{A630F4F6-CCD8-38DF-8D0D-55573A16728F}"/>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C68DA261-9B39-BBE3-3BCE-AB21357CC4D1}"/>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9AA4F961-B5D0-DA82-A889-7CA11931F0AB}"/>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F9B7E28F-771A-28EB-497C-F29F7D6A7A3A}"/>
              </a:ext>
            </a:extLst>
          </p:cNvPr>
          <p:cNvSpPr>
            <a:spLocks noGrp="1"/>
          </p:cNvSpPr>
          <p:nvPr>
            <p:ph type="sldNum" sz="quarter" idx="5"/>
          </p:nvPr>
        </p:nvSpPr>
        <p:spPr/>
        <p:txBody>
          <a:bodyPr/>
          <a:lstStyle/>
          <a:p>
            <a:fld id="{B4008EB6-D09E-4580-8CD6-DDB14511944F}" type="slidenum">
              <a:rPr lang="en-US" smtClean="0"/>
              <a:pPr/>
              <a:t>57</a:t>
            </a:fld>
            <a:endParaRPr lang="en-US" dirty="0"/>
          </a:p>
        </p:txBody>
      </p:sp>
    </p:spTree>
    <p:extLst>
      <p:ext uri="{BB962C8B-B14F-4D97-AF65-F5344CB8AC3E}">
        <p14:creationId xmlns:p14="http://schemas.microsoft.com/office/powerpoint/2010/main" val="27088656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57B5D-47FE-FE2F-CBDA-7353BFE76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CB0483-5DDE-03F4-9A16-220B52AD23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F9C9BB-D82E-D54D-7725-8DEF3DC86D20}"/>
              </a:ext>
            </a:extLst>
          </p:cNvPr>
          <p:cNvSpPr>
            <a:spLocks noGrp="1"/>
          </p:cNvSpPr>
          <p:nvPr>
            <p:ph type="body" idx="1"/>
          </p:nvPr>
        </p:nvSpPr>
        <p:spPr/>
        <p:txBody>
          <a:bodyPr/>
          <a:lstStyle/>
          <a:p>
            <a:pPr marL="212982" lvl="1" indent="0">
              <a:buFontTx/>
              <a:buNone/>
            </a:pPr>
            <a:endParaRPr lang="en-US" dirty="0"/>
          </a:p>
        </p:txBody>
      </p:sp>
      <p:sp>
        <p:nvSpPr>
          <p:cNvPr id="4" name="Header Placeholder 3">
            <a:extLst>
              <a:ext uri="{FF2B5EF4-FFF2-40B4-BE49-F238E27FC236}">
                <a16:creationId xmlns:a16="http://schemas.microsoft.com/office/drawing/2014/main" id="{20C033EE-9087-A8C0-4F9D-FDD98F0AB133}"/>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23D9AE9-089F-58F9-94C7-7B8E91F30D32}"/>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F433446-2F1F-B5E3-E177-06ACF8C45D07}"/>
              </a:ext>
            </a:extLst>
          </p:cNvPr>
          <p:cNvSpPr>
            <a:spLocks noGrp="1"/>
          </p:cNvSpPr>
          <p:nvPr>
            <p:ph type="dt" idx="12"/>
          </p:nvPr>
        </p:nvSpPr>
        <p:spPr/>
        <p:txBody>
          <a:bodyPr/>
          <a:lstStyle/>
          <a:p>
            <a:fld id="{62C61DAB-D93E-49CA-B245-379601CFE8D0}" type="datetime8">
              <a:rPr lang="en-US" smtClean="0"/>
              <a:t>6/24/2025 11:35 AM</a:t>
            </a:fld>
            <a:endParaRPr lang="en-US" dirty="0"/>
          </a:p>
        </p:txBody>
      </p:sp>
      <p:sp>
        <p:nvSpPr>
          <p:cNvPr id="7" name="Slide Number Placeholder 6">
            <a:extLst>
              <a:ext uri="{FF2B5EF4-FFF2-40B4-BE49-F238E27FC236}">
                <a16:creationId xmlns:a16="http://schemas.microsoft.com/office/drawing/2014/main" id="{76927049-D375-2BC7-07C9-5783CAAD071A}"/>
              </a:ext>
            </a:extLst>
          </p:cNvPr>
          <p:cNvSpPr>
            <a:spLocks noGrp="1"/>
          </p:cNvSpPr>
          <p:nvPr>
            <p:ph type="sldNum" sz="quarter" idx="13"/>
          </p:nvPr>
        </p:nvSpPr>
        <p:spPr/>
        <p:txBody>
          <a:bodyPr/>
          <a:lstStyle/>
          <a:p>
            <a:fld id="{B4008EB6-D09E-4580-8CD6-DDB14511944F}" type="slidenum">
              <a:rPr lang="en-US" smtClean="0"/>
              <a:pPr/>
              <a:t>58</a:t>
            </a:fld>
            <a:endParaRPr lang="en-US" dirty="0"/>
          </a:p>
        </p:txBody>
      </p:sp>
    </p:spTree>
    <p:extLst>
      <p:ext uri="{BB962C8B-B14F-4D97-AF65-F5344CB8AC3E}">
        <p14:creationId xmlns:p14="http://schemas.microsoft.com/office/powerpoint/2010/main" val="3931047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2A7C4-DF92-E762-1175-AD6EC33449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1C070F-A59A-CD89-B624-5D73B539CA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B2AE76-DE5A-7C47-A2D5-1CD6A3D13CA9}"/>
              </a:ext>
            </a:extLst>
          </p:cNvPr>
          <p:cNvSpPr>
            <a:spLocks noGrp="1"/>
          </p:cNvSpPr>
          <p:nvPr>
            <p:ph type="body" idx="1"/>
          </p:nvPr>
        </p:nvSpPr>
        <p:spPr/>
        <p:txBody>
          <a:bodyPr/>
          <a:lstStyle/>
          <a:p>
            <a:r>
              <a:rPr lang="en-US" dirty="0"/>
              <a:t>Ansible is an open-source automation tool for configuration management, application deployment, and task automation, known for its simplicity, agentless architecture, and use of YAML.</a:t>
            </a:r>
          </a:p>
          <a:p>
            <a:endParaRPr lang="en-US" dirty="0"/>
          </a:p>
          <a:p>
            <a:r>
              <a:rPr lang="en-US" dirty="0"/>
              <a:t>Talk pro/con of Push (agentless) over Pull (agent) methods</a:t>
            </a:r>
          </a:p>
          <a:p>
            <a:r>
              <a:rPr lang="en-US" dirty="0"/>
              <a:t>Talk about how to Ansible on Windows</a:t>
            </a:r>
          </a:p>
        </p:txBody>
      </p:sp>
      <p:sp>
        <p:nvSpPr>
          <p:cNvPr id="4" name="Header Placeholder 3">
            <a:extLst>
              <a:ext uri="{FF2B5EF4-FFF2-40B4-BE49-F238E27FC236}">
                <a16:creationId xmlns:a16="http://schemas.microsoft.com/office/drawing/2014/main" id="{EE00D2B1-EC52-A324-8665-A56473A361A9}"/>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E3CBD0E-209E-F796-0FC9-9B758339819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E94DD48C-55DE-77D3-FD44-83629E22B481}"/>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3BF73DAE-8944-DDEA-5081-49A5C7A4717D}"/>
              </a:ext>
            </a:extLst>
          </p:cNvPr>
          <p:cNvSpPr>
            <a:spLocks noGrp="1"/>
          </p:cNvSpPr>
          <p:nvPr>
            <p:ph type="sldNum" sz="quarter" idx="5"/>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34968800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519CBF-15FD-3065-498A-33B665CEF6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585DA7-54A9-CABF-DD9F-A698AD7B8A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CD9CCC-5244-0C02-1C0E-6C346E19649C}"/>
              </a:ext>
            </a:extLst>
          </p:cNvPr>
          <p:cNvSpPr>
            <a:spLocks noGrp="1"/>
          </p:cNvSpPr>
          <p:nvPr>
            <p:ph type="body" idx="1"/>
          </p:nvPr>
        </p:nvSpPr>
        <p:spPr/>
        <p:txBody>
          <a:bodyPr/>
          <a:lstStyle/>
          <a:p>
            <a:pPr>
              <a:buNone/>
            </a:pPr>
            <a:endParaRPr lang="en-US" dirty="0"/>
          </a:p>
        </p:txBody>
      </p:sp>
      <p:sp>
        <p:nvSpPr>
          <p:cNvPr id="4" name="Header Placeholder 3">
            <a:extLst>
              <a:ext uri="{FF2B5EF4-FFF2-40B4-BE49-F238E27FC236}">
                <a16:creationId xmlns:a16="http://schemas.microsoft.com/office/drawing/2014/main" id="{5EFE2052-A137-AB35-CFF7-34517727767E}"/>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D9F5491D-0F3C-A535-EA56-1DD52D416A7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7A450762-5BBA-5EE3-A304-0650AB32D02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1AD1AFDB-6CCC-4B59-8CB9-5175FF1B6C4D}"/>
              </a:ext>
            </a:extLst>
          </p:cNvPr>
          <p:cNvSpPr>
            <a:spLocks noGrp="1"/>
          </p:cNvSpPr>
          <p:nvPr>
            <p:ph type="sldNum" sz="quarter" idx="5"/>
          </p:nvPr>
        </p:nvSpPr>
        <p:spPr/>
        <p:txBody>
          <a:bodyPr/>
          <a:lstStyle/>
          <a:p>
            <a:fld id="{B4008EB6-D09E-4580-8CD6-DDB14511944F}" type="slidenum">
              <a:rPr lang="en-US" smtClean="0"/>
              <a:pPr/>
              <a:t>61</a:t>
            </a:fld>
            <a:endParaRPr lang="en-US" dirty="0"/>
          </a:p>
        </p:txBody>
      </p:sp>
    </p:spTree>
    <p:extLst>
      <p:ext uri="{BB962C8B-B14F-4D97-AF65-F5344CB8AC3E}">
        <p14:creationId xmlns:p14="http://schemas.microsoft.com/office/powerpoint/2010/main" val="2786019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375F3-B2D2-14AF-B8D6-6E90A70179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D02B5B-56A3-5AFD-8F36-21D4E43953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BBDD1E-0F3B-9D1E-E556-AC6866DD09FB}"/>
              </a:ext>
            </a:extLst>
          </p:cNvPr>
          <p:cNvSpPr>
            <a:spLocks noGrp="1"/>
          </p:cNvSpPr>
          <p:nvPr>
            <p:ph type="body" idx="1"/>
          </p:nvPr>
        </p:nvSpPr>
        <p:spPr/>
        <p:txBody>
          <a:bodyPr/>
          <a:lstStyle/>
          <a:p>
            <a:r>
              <a:rPr lang="en-US" dirty="0"/>
              <a:t>Walk through </a:t>
            </a:r>
            <a:r>
              <a:rPr lang="en-US" dirty="0" err="1"/>
              <a:t>VSCode</a:t>
            </a:r>
            <a:r>
              <a:rPr lang="en-US" dirty="0"/>
              <a:t> Interface (not a deep dive)</a:t>
            </a:r>
          </a:p>
          <a:p>
            <a:pPr marL="171450" indent="-171450">
              <a:buFontTx/>
              <a:buChar char="-"/>
            </a:pPr>
            <a:r>
              <a:rPr lang="en-US" dirty="0"/>
              <a:t>Create NEW Token and add as </a:t>
            </a:r>
            <a:r>
              <a:rPr lang="en-US" dirty="0" err="1"/>
              <a:t>codespace</a:t>
            </a:r>
            <a:r>
              <a:rPr lang="en-US" dirty="0"/>
              <a:t> secret (CONFIG_GITHUB_TOKEN) and explain why. </a:t>
            </a:r>
          </a:p>
          <a:p>
            <a:endParaRPr lang="en-US" dirty="0"/>
          </a:p>
          <a:p>
            <a:endParaRPr lang="en-US" dirty="0"/>
          </a:p>
          <a:p>
            <a:endParaRPr lang="en-US" dirty="0"/>
          </a:p>
        </p:txBody>
      </p:sp>
      <p:sp>
        <p:nvSpPr>
          <p:cNvPr id="4" name="Header Placeholder 3">
            <a:extLst>
              <a:ext uri="{FF2B5EF4-FFF2-40B4-BE49-F238E27FC236}">
                <a16:creationId xmlns:a16="http://schemas.microsoft.com/office/drawing/2014/main" id="{F536779E-961B-0EC3-4363-A0FAFF366F4F}"/>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530F3B32-BDB0-4B20-E2BD-0DA7A350C427}"/>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55C71B30-8280-E6F9-F335-F50AC89D0754}"/>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2B2E053F-4C0B-F9C5-612E-7BE21E60CEC1}"/>
              </a:ext>
            </a:extLst>
          </p:cNvPr>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5736402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459048-C251-0754-CB5F-648112FCDA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183519-0E61-8784-983D-6714B46D65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DA2892-36CB-12B5-53BB-AFD0179967BB}"/>
              </a:ext>
            </a:extLst>
          </p:cNvPr>
          <p:cNvSpPr>
            <a:spLocks noGrp="1"/>
          </p:cNvSpPr>
          <p:nvPr>
            <p:ph type="body" idx="1"/>
          </p:nvPr>
        </p:nvSpPr>
        <p:spPr/>
        <p:txBody>
          <a:bodyPr/>
          <a:lstStyle/>
          <a:p>
            <a:r>
              <a:rPr lang="en-US" dirty="0"/>
              <a:t>Spend time talking through each of these concepts. </a:t>
            </a:r>
          </a:p>
        </p:txBody>
      </p:sp>
      <p:sp>
        <p:nvSpPr>
          <p:cNvPr id="4" name="Header Placeholder 3">
            <a:extLst>
              <a:ext uri="{FF2B5EF4-FFF2-40B4-BE49-F238E27FC236}">
                <a16:creationId xmlns:a16="http://schemas.microsoft.com/office/drawing/2014/main" id="{5956FBAB-146A-8320-6F39-BFE44251E171}"/>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ADD79EDF-C4D9-D8C5-F84A-849E4B223FA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3B575E4A-FDE3-EA9E-042D-1B3205F3064E}"/>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671C4053-8173-8B94-24D4-749688916F29}"/>
              </a:ext>
            </a:extLst>
          </p:cNvPr>
          <p:cNvSpPr>
            <a:spLocks noGrp="1"/>
          </p:cNvSpPr>
          <p:nvPr>
            <p:ph type="sldNum" sz="quarter" idx="5"/>
          </p:nvPr>
        </p:nvSpPr>
        <p:spPr/>
        <p:txBody>
          <a:bodyPr/>
          <a:lstStyle/>
          <a:p>
            <a:fld id="{B4008EB6-D09E-4580-8CD6-DDB14511944F}" type="slidenum">
              <a:rPr lang="en-US" smtClean="0"/>
              <a:pPr/>
              <a:t>62</a:t>
            </a:fld>
            <a:endParaRPr lang="en-US" dirty="0"/>
          </a:p>
        </p:txBody>
      </p:sp>
    </p:spTree>
    <p:extLst>
      <p:ext uri="{BB962C8B-B14F-4D97-AF65-F5344CB8AC3E}">
        <p14:creationId xmlns:p14="http://schemas.microsoft.com/office/powerpoint/2010/main" val="40190569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14E92-F105-49FB-E79A-3AEC8F680C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D150CB-2503-4B95-D1A1-4D76DE8160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BB1D1-3B66-9BA3-D6BB-B7AF314FE2D1}"/>
              </a:ext>
            </a:extLst>
          </p:cNvPr>
          <p:cNvSpPr>
            <a:spLocks noGrp="1"/>
          </p:cNvSpPr>
          <p:nvPr>
            <p:ph type="body" idx="1"/>
          </p:nvPr>
        </p:nvSpPr>
        <p:spPr/>
        <p:txBody>
          <a:bodyPr/>
          <a:lstStyle/>
          <a:p>
            <a:r>
              <a:rPr lang="en-US" dirty="0"/>
              <a:t>Ansible Ad-Hoc commands are a powerful feature for executing quick, one-time operations across many systems — without writing a full playbook. </a:t>
            </a:r>
          </a:p>
          <a:p>
            <a:endParaRPr lang="en-US" dirty="0"/>
          </a:p>
          <a:p>
            <a:r>
              <a:rPr lang="en-US" dirty="0"/>
              <a:t>## DEMO ##</a:t>
            </a:r>
          </a:p>
        </p:txBody>
      </p:sp>
      <p:sp>
        <p:nvSpPr>
          <p:cNvPr id="4" name="Header Placeholder 3">
            <a:extLst>
              <a:ext uri="{FF2B5EF4-FFF2-40B4-BE49-F238E27FC236}">
                <a16:creationId xmlns:a16="http://schemas.microsoft.com/office/drawing/2014/main" id="{7A0FC09C-B534-D18C-B2A0-5170AD38E62A}"/>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5FD426CE-1CC3-3454-29F8-A5FD041470DA}"/>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A2C4ACF-BD1D-972B-A978-C66E3AF23DBB}"/>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59374DD2-B66E-BDE1-BCA8-95C4179C3948}"/>
              </a:ext>
            </a:extLst>
          </p:cNvPr>
          <p:cNvSpPr>
            <a:spLocks noGrp="1"/>
          </p:cNvSpPr>
          <p:nvPr>
            <p:ph type="sldNum" sz="quarter" idx="5"/>
          </p:nvPr>
        </p:nvSpPr>
        <p:spPr/>
        <p:txBody>
          <a:bodyPr/>
          <a:lstStyle/>
          <a:p>
            <a:fld id="{B4008EB6-D09E-4580-8CD6-DDB14511944F}" type="slidenum">
              <a:rPr lang="en-US" smtClean="0"/>
              <a:pPr/>
              <a:t>63</a:t>
            </a:fld>
            <a:endParaRPr lang="en-US" dirty="0"/>
          </a:p>
        </p:txBody>
      </p:sp>
    </p:spTree>
    <p:extLst>
      <p:ext uri="{BB962C8B-B14F-4D97-AF65-F5344CB8AC3E}">
        <p14:creationId xmlns:p14="http://schemas.microsoft.com/office/powerpoint/2010/main" val="1138803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45323-554C-5EA1-0438-95CBAD3AFD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94ADF3-FE0A-3AEA-A2AE-5B43421E99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5A3484-264B-F1DF-FCC3-F129418626B2}"/>
              </a:ext>
            </a:extLst>
          </p:cNvPr>
          <p:cNvSpPr>
            <a:spLocks noGrp="1"/>
          </p:cNvSpPr>
          <p:nvPr>
            <p:ph type="body" idx="1"/>
          </p:nvPr>
        </p:nvSpPr>
        <p:spPr/>
        <p:txBody>
          <a:bodyPr/>
          <a:lstStyle/>
          <a:p>
            <a:r>
              <a:rPr lang="en-US" dirty="0"/>
              <a:t>Talk about each component in a playbook. </a:t>
            </a:r>
          </a:p>
          <a:p>
            <a:endParaRPr lang="en-US" dirty="0"/>
          </a:p>
          <a:p>
            <a:endParaRPr lang="en-US" dirty="0"/>
          </a:p>
        </p:txBody>
      </p:sp>
      <p:sp>
        <p:nvSpPr>
          <p:cNvPr id="4" name="Header Placeholder 3">
            <a:extLst>
              <a:ext uri="{FF2B5EF4-FFF2-40B4-BE49-F238E27FC236}">
                <a16:creationId xmlns:a16="http://schemas.microsoft.com/office/drawing/2014/main" id="{61F3A1DC-4D07-7E75-F0A6-3155EDAFD09A}"/>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E6497725-F575-DD8D-A546-63A81E7076B2}"/>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1B34CAD0-9F5F-8F7B-0778-3C6F6A29A18F}"/>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0A869A50-8787-5540-A8B6-3D91BB8F40E2}"/>
              </a:ext>
            </a:extLst>
          </p:cNvPr>
          <p:cNvSpPr>
            <a:spLocks noGrp="1"/>
          </p:cNvSpPr>
          <p:nvPr>
            <p:ph type="sldNum" sz="quarter" idx="5"/>
          </p:nvPr>
        </p:nvSpPr>
        <p:spPr/>
        <p:txBody>
          <a:bodyPr/>
          <a:lstStyle/>
          <a:p>
            <a:fld id="{B4008EB6-D09E-4580-8CD6-DDB14511944F}" type="slidenum">
              <a:rPr lang="en-US" smtClean="0"/>
              <a:pPr/>
              <a:t>64</a:t>
            </a:fld>
            <a:endParaRPr lang="en-US" dirty="0"/>
          </a:p>
        </p:txBody>
      </p:sp>
    </p:spTree>
    <p:extLst>
      <p:ext uri="{BB962C8B-B14F-4D97-AF65-F5344CB8AC3E}">
        <p14:creationId xmlns:p14="http://schemas.microsoft.com/office/powerpoint/2010/main" val="185156484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24D02-E494-3042-7A0E-8C2F3F9141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53E333-BA9B-101A-41A6-D271943433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C57357-CBA5-5C73-05AD-F611F345E4B9}"/>
              </a:ext>
            </a:extLst>
          </p:cNvPr>
          <p:cNvSpPr>
            <a:spLocks noGrp="1"/>
          </p:cNvSpPr>
          <p:nvPr>
            <p:ph type="body" idx="1"/>
          </p:nvPr>
        </p:nvSpPr>
        <p:spPr/>
        <p:txBody>
          <a:bodyPr/>
          <a:lstStyle/>
          <a:p>
            <a:pPr>
              <a:buNone/>
            </a:pPr>
            <a:r>
              <a:rPr lang="en-US" dirty="0"/>
              <a:t>Cover the fact it can be done with YAML or INI.</a:t>
            </a:r>
          </a:p>
          <a:p>
            <a:pPr>
              <a:buNone/>
            </a:pPr>
            <a:endParaRPr lang="en-US" dirty="0"/>
          </a:p>
          <a:p>
            <a:pPr>
              <a:buNone/>
            </a:pPr>
            <a:endParaRPr lang="en-US" dirty="0"/>
          </a:p>
          <a:p>
            <a:pPr>
              <a:buNone/>
            </a:pPr>
            <a:r>
              <a:rPr lang="en-US" dirty="0"/>
              <a:t>## DEMO ##</a:t>
            </a:r>
          </a:p>
          <a:p>
            <a:pPr>
              <a:buNone/>
            </a:pPr>
            <a:r>
              <a:rPr lang="en-US" dirty="0"/>
              <a:t>Create basic playbook and inventory file (should have </a:t>
            </a:r>
            <a:r>
              <a:rPr lang="en-US" dirty="0" err="1"/>
              <a:t>prestaged</a:t>
            </a:r>
            <a:r>
              <a:rPr lang="en-US" dirty="0"/>
              <a:t> infra for this part using TF demo above)</a:t>
            </a:r>
          </a:p>
          <a:p>
            <a:pPr>
              <a:buNone/>
            </a:pPr>
            <a:endParaRPr lang="en-US" dirty="0"/>
          </a:p>
          <a:p>
            <a:pPr>
              <a:buNone/>
            </a:pPr>
            <a:r>
              <a:rPr lang="en-US" dirty="0"/>
              <a:t>Walk through installing IIS and Configuring Windows. </a:t>
            </a:r>
          </a:p>
          <a:p>
            <a:pPr>
              <a:buNone/>
            </a:pPr>
            <a:r>
              <a:rPr lang="en-US" dirty="0"/>
              <a:t>Show idempotency by altering Admin group manually and having ansible undo that change.  </a:t>
            </a:r>
          </a:p>
          <a:p>
            <a:pPr>
              <a:buNone/>
            </a:pPr>
            <a:endParaRPr lang="en-US" dirty="0"/>
          </a:p>
          <a:p>
            <a:pPr>
              <a:buNone/>
            </a:pPr>
            <a:r>
              <a:rPr lang="en-US" dirty="0"/>
              <a:t>Walk through installing Apache on Linux</a:t>
            </a:r>
          </a:p>
          <a:p>
            <a:pPr>
              <a:buNone/>
            </a:pPr>
            <a:r>
              <a:rPr lang="en-US" dirty="0"/>
              <a:t>Customize .conf and HTML</a:t>
            </a:r>
          </a:p>
          <a:p>
            <a:pPr>
              <a:buNone/>
            </a:pPr>
            <a:r>
              <a:rPr lang="en-US" dirty="0"/>
              <a:t>Alter </a:t>
            </a:r>
            <a:r>
              <a:rPr lang="en-US" dirty="0" err="1"/>
              <a:t>apache</a:t>
            </a:r>
            <a:r>
              <a:rPr lang="en-US" dirty="0"/>
              <a:t> .conf file and use ansible to fix it. </a:t>
            </a:r>
          </a:p>
          <a:p>
            <a:pPr>
              <a:buNone/>
            </a:pPr>
            <a:r>
              <a:rPr lang="en-US" dirty="0"/>
              <a:t>Show process for updating HTML</a:t>
            </a:r>
          </a:p>
        </p:txBody>
      </p:sp>
      <p:sp>
        <p:nvSpPr>
          <p:cNvPr id="4" name="Header Placeholder 3">
            <a:extLst>
              <a:ext uri="{FF2B5EF4-FFF2-40B4-BE49-F238E27FC236}">
                <a16:creationId xmlns:a16="http://schemas.microsoft.com/office/drawing/2014/main" id="{D9167437-FC38-0554-64BF-509610010F30}"/>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6B084D2E-C64E-C600-39B9-D8C03DA28386}"/>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C0D48DC-F988-6DA1-FADF-0C8BF0E357CD}"/>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9C412E30-6A14-C1CE-FEB4-0EBE95377771}"/>
              </a:ext>
            </a:extLst>
          </p:cNvPr>
          <p:cNvSpPr>
            <a:spLocks noGrp="1"/>
          </p:cNvSpPr>
          <p:nvPr>
            <p:ph type="sldNum" sz="quarter" idx="5"/>
          </p:nvPr>
        </p:nvSpPr>
        <p:spPr/>
        <p:txBody>
          <a:bodyPr/>
          <a:lstStyle/>
          <a:p>
            <a:fld id="{B4008EB6-D09E-4580-8CD6-DDB14511944F}" type="slidenum">
              <a:rPr lang="en-US" smtClean="0"/>
              <a:pPr/>
              <a:t>65</a:t>
            </a:fld>
            <a:endParaRPr lang="en-US" dirty="0"/>
          </a:p>
        </p:txBody>
      </p:sp>
    </p:spTree>
    <p:extLst>
      <p:ext uri="{BB962C8B-B14F-4D97-AF65-F5344CB8AC3E}">
        <p14:creationId xmlns:p14="http://schemas.microsoft.com/office/powerpoint/2010/main" val="4005129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62E10C-FD00-DEF1-6F1D-073D84C058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B021F5-0207-FCAF-16C8-0D107C58CC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A8B5C1-DE8F-2CEC-C666-51E2F5A9F981}"/>
              </a:ext>
            </a:extLst>
          </p:cNvPr>
          <p:cNvSpPr>
            <a:spLocks noGrp="1"/>
          </p:cNvSpPr>
          <p:nvPr>
            <p:ph type="body" idx="1"/>
          </p:nvPr>
        </p:nvSpPr>
        <p:spPr/>
        <p:txBody>
          <a:bodyPr/>
          <a:lstStyle/>
          <a:p>
            <a:pPr>
              <a:buNone/>
            </a:pPr>
            <a:r>
              <a:rPr lang="en-US" b="0" dirty="0"/>
              <a:t>Talk through this slide.  Important concept to understand.</a:t>
            </a:r>
          </a:p>
          <a:p>
            <a:pPr>
              <a:buNone/>
            </a:pPr>
            <a:endParaRPr lang="en-US" b="1" dirty="0"/>
          </a:p>
          <a:p>
            <a:pPr>
              <a:buNone/>
            </a:pPr>
            <a:r>
              <a:rPr lang="en-US" b="0" dirty="0"/>
              <a:t>Tasks Section</a:t>
            </a:r>
          </a:p>
          <a:p>
            <a:pPr>
              <a:buFont typeface="Arial" panose="020B0604020202020204" pitchFamily="34" charset="0"/>
              <a:buChar char="•"/>
            </a:pPr>
            <a:r>
              <a:rPr lang="en-US" b="0" dirty="0"/>
              <a:t> Play 1 – Install Nginx Webserver</a:t>
            </a:r>
          </a:p>
          <a:p>
            <a:pPr marL="529968" lvl="0" indent="-285750">
              <a:buFont typeface="Arial" panose="020B0604020202020204" pitchFamily="34" charset="0"/>
              <a:buChar char="•"/>
            </a:pPr>
            <a:r>
              <a:rPr lang="en-US" dirty="0"/>
              <a:t>Uses the apt module to install Nginx.</a:t>
            </a:r>
          </a:p>
          <a:p>
            <a:pPr marL="529968" lvl="0" indent="-285750">
              <a:buFont typeface="Arial" panose="020B0604020202020204" pitchFamily="34" charset="0"/>
              <a:buChar char="•"/>
            </a:pPr>
            <a:r>
              <a:rPr lang="en-US" dirty="0"/>
              <a:t>Includes parameters: name, state, and </a:t>
            </a:r>
            <a:r>
              <a:rPr lang="en-US" dirty="0" err="1"/>
              <a:t>update_cache</a:t>
            </a:r>
            <a:r>
              <a:rPr lang="en-US" dirty="0"/>
              <a:t>.</a:t>
            </a:r>
          </a:p>
          <a:p>
            <a:pPr marL="529968" lvl="0" indent="-285750">
              <a:buFont typeface="Arial" panose="020B0604020202020204" pitchFamily="34" charset="0"/>
              <a:buChar char="•"/>
            </a:pPr>
            <a:r>
              <a:rPr lang="en-US" dirty="0"/>
              <a:t>This is a basic package installation task.</a:t>
            </a:r>
          </a:p>
          <a:p>
            <a:pPr>
              <a:buFont typeface="Arial" panose="020B0604020202020204" pitchFamily="34" charset="0"/>
              <a:buChar char="•"/>
            </a:pPr>
            <a:r>
              <a:rPr lang="en-US" b="0" dirty="0"/>
              <a:t> Play 2 – Allow HTTP traffic on the firewall</a:t>
            </a:r>
          </a:p>
          <a:p>
            <a:pPr marL="529968" lvl="0" indent="-285750">
              <a:buFont typeface="Arial" panose="020B0604020202020204" pitchFamily="34" charset="0"/>
              <a:buChar char="•"/>
            </a:pPr>
            <a:r>
              <a:rPr lang="en-US" dirty="0"/>
              <a:t>Uses the </a:t>
            </a:r>
            <a:r>
              <a:rPr lang="en-US" dirty="0" err="1"/>
              <a:t>ufw</a:t>
            </a:r>
            <a:r>
              <a:rPr lang="en-US" dirty="0"/>
              <a:t> module to open port 80 (HTTP) with rule: allow, port: http, and proto: </a:t>
            </a:r>
            <a:r>
              <a:rPr lang="en-US" dirty="0" err="1"/>
              <a:t>tcp</a:t>
            </a:r>
            <a:r>
              <a:rPr lang="en-US" dirty="0"/>
              <a:t>.</a:t>
            </a:r>
          </a:p>
          <a:p>
            <a:pPr marL="529968" lvl="0" indent="-285750">
              <a:buFont typeface="Arial" panose="020B0604020202020204" pitchFamily="34" charset="0"/>
              <a:buChar char="•"/>
            </a:pPr>
            <a:r>
              <a:rPr lang="en-US" dirty="0"/>
              <a:t>This task </a:t>
            </a:r>
            <a:r>
              <a:rPr lang="en-US" b="1" dirty="0"/>
              <a:t>notifies two handlers</a:t>
            </a:r>
            <a:r>
              <a:rPr lang="en-US" dirty="0"/>
              <a:t>: one to restart Nginx and one to reload UFW.</a:t>
            </a:r>
          </a:p>
          <a:p>
            <a:pPr>
              <a:buNone/>
            </a:pPr>
            <a:endParaRPr lang="en-US" b="1" dirty="0"/>
          </a:p>
          <a:p>
            <a:pPr>
              <a:buNone/>
            </a:pPr>
            <a:r>
              <a:rPr lang="en-US" b="0" dirty="0"/>
              <a:t>Notify</a:t>
            </a:r>
          </a:p>
          <a:p>
            <a:pPr>
              <a:buFont typeface="Arial" panose="020B0604020202020204" pitchFamily="34" charset="0"/>
              <a:buChar char="•"/>
            </a:pPr>
            <a:r>
              <a:rPr lang="en-US" dirty="0"/>
              <a:t> The notify: keyword tells Ansible to run the specified </a:t>
            </a:r>
            <a:r>
              <a:rPr lang="en-US" b="1" dirty="0"/>
              <a:t>handlers</a:t>
            </a:r>
            <a:r>
              <a:rPr lang="en-US" dirty="0"/>
              <a:t>, but </a:t>
            </a:r>
            <a:r>
              <a:rPr lang="en-US" b="1" dirty="0"/>
              <a:t>only if the task changes something</a:t>
            </a:r>
            <a:r>
              <a:rPr lang="en-US" dirty="0"/>
              <a:t> (i.e., results in a state change).</a:t>
            </a:r>
          </a:p>
          <a:p>
            <a:pPr>
              <a:buNone/>
            </a:pPr>
            <a:endParaRPr lang="en-US" b="1" dirty="0"/>
          </a:p>
          <a:p>
            <a:pPr>
              <a:buNone/>
            </a:pPr>
            <a:r>
              <a:rPr lang="en-US" b="0" dirty="0"/>
              <a:t>Handlers Section</a:t>
            </a:r>
          </a:p>
          <a:p>
            <a:pPr>
              <a:buFont typeface="Arial" panose="020B0604020202020204" pitchFamily="34" charset="0"/>
              <a:buChar char="•"/>
            </a:pPr>
            <a:r>
              <a:rPr lang="en-US" b="0" dirty="0"/>
              <a:t> Handler 1 – Restart Nginx</a:t>
            </a:r>
          </a:p>
          <a:p>
            <a:pPr marL="529968" lvl="0" indent="-285750">
              <a:buFont typeface="Arial" panose="020B0604020202020204" pitchFamily="34" charset="0"/>
              <a:buChar char="•"/>
            </a:pPr>
            <a:r>
              <a:rPr lang="en-US" dirty="0"/>
              <a:t>Uses the service module to restart Nginx.</a:t>
            </a:r>
          </a:p>
          <a:p>
            <a:pPr marL="529968" lvl="0" indent="-285750">
              <a:buFont typeface="Arial" panose="020B0604020202020204" pitchFamily="34" charset="0"/>
              <a:buChar char="•"/>
            </a:pPr>
            <a:r>
              <a:rPr lang="en-US" dirty="0"/>
              <a:t>Triggered only when one of the tasks that notify it makes a change.</a:t>
            </a:r>
          </a:p>
          <a:p>
            <a:pPr>
              <a:buFont typeface="Arial" panose="020B0604020202020204" pitchFamily="34" charset="0"/>
              <a:buChar char="•"/>
            </a:pPr>
            <a:r>
              <a:rPr lang="en-US" b="0" dirty="0"/>
              <a:t> Handler 2 – Reload UFW firewall</a:t>
            </a:r>
          </a:p>
          <a:p>
            <a:pPr marL="529968" lvl="0" indent="-285750">
              <a:buFont typeface="Arial" panose="020B0604020202020204" pitchFamily="34" charset="0"/>
              <a:buChar char="•"/>
            </a:pPr>
            <a:r>
              <a:rPr lang="en-US" dirty="0"/>
              <a:t>Uses the </a:t>
            </a:r>
            <a:r>
              <a:rPr lang="en-US" dirty="0" err="1"/>
              <a:t>ufw</a:t>
            </a:r>
            <a:r>
              <a:rPr lang="en-US" dirty="0"/>
              <a:t> module again but in a handler context, ensuring firewall rules are applied after any change.</a:t>
            </a:r>
          </a:p>
          <a:p>
            <a:pPr marL="529968" lvl="0" indent="-285750">
              <a:buFont typeface="Arial" panose="020B0604020202020204" pitchFamily="34" charset="0"/>
              <a:buChar char="•"/>
            </a:pPr>
            <a:endParaRPr lang="en-US" dirty="0"/>
          </a:p>
          <a:p>
            <a:pPr marL="244218" lvl="0" indent="0">
              <a:buFont typeface="Arial" panose="020B0604020202020204" pitchFamily="34" charset="0"/>
              <a:buNone/>
            </a:pPr>
            <a:endParaRPr lang="en-US" dirty="0"/>
          </a:p>
          <a:p>
            <a:pPr marL="244218" lvl="0" indent="0">
              <a:buFont typeface="Arial" panose="020B0604020202020204" pitchFamily="34" charset="0"/>
              <a:buNone/>
            </a:pPr>
            <a:endParaRPr lang="en-US" dirty="0"/>
          </a:p>
        </p:txBody>
      </p:sp>
      <p:sp>
        <p:nvSpPr>
          <p:cNvPr id="4" name="Header Placeholder 3">
            <a:extLst>
              <a:ext uri="{FF2B5EF4-FFF2-40B4-BE49-F238E27FC236}">
                <a16:creationId xmlns:a16="http://schemas.microsoft.com/office/drawing/2014/main" id="{11C3992E-BE51-6111-05EA-98E16A76923D}"/>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171A220E-E3F7-380A-38FF-99C3A052E01B}"/>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02C944A1-FD99-375F-D3FA-0C1A0448191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307A6A1B-2754-C065-61E0-D245D7840E1F}"/>
              </a:ext>
            </a:extLst>
          </p:cNvPr>
          <p:cNvSpPr>
            <a:spLocks noGrp="1"/>
          </p:cNvSpPr>
          <p:nvPr>
            <p:ph type="sldNum" sz="quarter" idx="5"/>
          </p:nvPr>
        </p:nvSpPr>
        <p:spPr/>
        <p:txBody>
          <a:bodyPr/>
          <a:lstStyle/>
          <a:p>
            <a:fld id="{B4008EB6-D09E-4580-8CD6-DDB14511944F}" type="slidenum">
              <a:rPr lang="en-US" smtClean="0"/>
              <a:pPr/>
              <a:t>66</a:t>
            </a:fld>
            <a:endParaRPr lang="en-US" dirty="0"/>
          </a:p>
        </p:txBody>
      </p:sp>
    </p:spTree>
    <p:extLst>
      <p:ext uri="{BB962C8B-B14F-4D97-AF65-F5344CB8AC3E}">
        <p14:creationId xmlns:p14="http://schemas.microsoft.com/office/powerpoint/2010/main" val="39694957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71F26-F738-86C6-E5EC-5970A92E83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FFB5D8-4B99-607C-67DA-19BF1D2441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B9BC1A-44F1-4389-A7E1-6E7A265DDC47}"/>
              </a:ext>
            </a:extLst>
          </p:cNvPr>
          <p:cNvSpPr>
            <a:spLocks noGrp="1"/>
          </p:cNvSpPr>
          <p:nvPr>
            <p:ph type="body" idx="1"/>
          </p:nvPr>
        </p:nvSpPr>
        <p:spPr/>
        <p:txBody>
          <a:bodyPr/>
          <a:lstStyle/>
          <a:p>
            <a:r>
              <a:rPr lang="en-US" dirty="0"/>
              <a:t>In a GitOps workflow, </a:t>
            </a:r>
          </a:p>
          <a:p>
            <a:r>
              <a:rPr lang="en-US" b="1" dirty="0"/>
              <a:t>Ansible serves as the engine that applies configuration and operational changes</a:t>
            </a:r>
            <a:r>
              <a:rPr lang="en-US" dirty="0"/>
              <a:t> defined in Git. </a:t>
            </a:r>
          </a:p>
          <a:p>
            <a:r>
              <a:rPr lang="en-US" dirty="0"/>
              <a:t>While Git holds the </a:t>
            </a:r>
            <a:r>
              <a:rPr lang="en-US" b="1" dirty="0"/>
              <a:t>declarative source of truth</a:t>
            </a:r>
            <a:r>
              <a:rPr lang="en-US" dirty="0"/>
              <a:t>—like playbooks, inventories, and templates—Ansible executes those definitions against real infrastructure. </a:t>
            </a:r>
          </a:p>
          <a:p>
            <a:endParaRPr lang="en-US" dirty="0"/>
          </a:p>
          <a:p>
            <a:endParaRPr lang="en-US" dirty="0"/>
          </a:p>
        </p:txBody>
      </p:sp>
      <p:sp>
        <p:nvSpPr>
          <p:cNvPr id="4" name="Header Placeholder 3">
            <a:extLst>
              <a:ext uri="{FF2B5EF4-FFF2-40B4-BE49-F238E27FC236}">
                <a16:creationId xmlns:a16="http://schemas.microsoft.com/office/drawing/2014/main" id="{6CCE8CFE-E207-28B1-D962-A14C51FAA4E5}"/>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1AEB2045-308B-AE57-5D61-976CAA416A84}"/>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5C499BD0-9DB2-FCDA-B2E5-28D725D4CCEA}"/>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77886C04-AC14-CD09-85D5-A95D11F5DEC2}"/>
              </a:ext>
            </a:extLst>
          </p:cNvPr>
          <p:cNvSpPr>
            <a:spLocks noGrp="1"/>
          </p:cNvSpPr>
          <p:nvPr>
            <p:ph type="sldNum" sz="quarter" idx="5"/>
          </p:nvPr>
        </p:nvSpPr>
        <p:spPr/>
        <p:txBody>
          <a:bodyPr/>
          <a:lstStyle/>
          <a:p>
            <a:fld id="{B4008EB6-D09E-4580-8CD6-DDB14511944F}" type="slidenum">
              <a:rPr lang="en-US" smtClean="0"/>
              <a:pPr/>
              <a:t>67</a:t>
            </a:fld>
            <a:endParaRPr lang="en-US" dirty="0"/>
          </a:p>
        </p:txBody>
      </p:sp>
    </p:spTree>
    <p:extLst>
      <p:ext uri="{BB962C8B-B14F-4D97-AF65-F5344CB8AC3E}">
        <p14:creationId xmlns:p14="http://schemas.microsoft.com/office/powerpoint/2010/main" val="42792684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B7A7C-5F2C-A7C3-4AC4-093E5B95FF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E56591-DD58-CC1D-682B-E108D6CB90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34BCAD-11B9-1961-7CB1-00A50BA7AEC0}"/>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8B17C9C7-71FF-EB64-2456-F9E6712356A2}"/>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8435DCB4-1CE9-F8CF-1ADC-1A197267BA5F}"/>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28DF21E1-E327-26BC-94B9-6EEB39CA0A63}"/>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EC087F35-63C0-C94E-DA07-6FAF216098A1}"/>
              </a:ext>
            </a:extLst>
          </p:cNvPr>
          <p:cNvSpPr>
            <a:spLocks noGrp="1"/>
          </p:cNvSpPr>
          <p:nvPr>
            <p:ph type="sldNum" sz="quarter" idx="5"/>
          </p:nvPr>
        </p:nvSpPr>
        <p:spPr/>
        <p:txBody>
          <a:bodyPr/>
          <a:lstStyle/>
          <a:p>
            <a:fld id="{B4008EB6-D09E-4580-8CD6-DDB14511944F}" type="slidenum">
              <a:rPr lang="en-US" smtClean="0"/>
              <a:pPr/>
              <a:t>68</a:t>
            </a:fld>
            <a:endParaRPr lang="en-US" dirty="0"/>
          </a:p>
        </p:txBody>
      </p:sp>
    </p:spTree>
    <p:extLst>
      <p:ext uri="{BB962C8B-B14F-4D97-AF65-F5344CB8AC3E}">
        <p14:creationId xmlns:p14="http://schemas.microsoft.com/office/powerpoint/2010/main" val="85170426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69</a:t>
            </a:fld>
            <a:endParaRPr lang="en-US" dirty="0"/>
          </a:p>
        </p:txBody>
      </p:sp>
    </p:spTree>
    <p:extLst>
      <p:ext uri="{BB962C8B-B14F-4D97-AF65-F5344CB8AC3E}">
        <p14:creationId xmlns:p14="http://schemas.microsoft.com/office/powerpoint/2010/main" val="74498400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8599F1-6E2F-AA36-D18A-4C853FE6C0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BEBEBC-253C-B1A7-F864-3A7C7D5536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E4E322-718B-C9A5-60D2-A7B1D44AB304}"/>
              </a:ext>
            </a:extLst>
          </p:cNvPr>
          <p:cNvSpPr>
            <a:spLocks noGrp="1"/>
          </p:cNvSpPr>
          <p:nvPr>
            <p:ph type="body" idx="1"/>
          </p:nvPr>
        </p:nvSpPr>
        <p:spPr/>
        <p:txBody>
          <a:bodyPr/>
          <a:lstStyle/>
          <a:p>
            <a:r>
              <a:rPr lang="en-US" dirty="0"/>
              <a:t>Recommended reading for people entering DevOps for the first time! </a:t>
            </a:r>
          </a:p>
          <a:p>
            <a:endParaRPr lang="en-US" dirty="0"/>
          </a:p>
        </p:txBody>
      </p:sp>
      <p:sp>
        <p:nvSpPr>
          <p:cNvPr id="4" name="Header Placeholder 3">
            <a:extLst>
              <a:ext uri="{FF2B5EF4-FFF2-40B4-BE49-F238E27FC236}">
                <a16:creationId xmlns:a16="http://schemas.microsoft.com/office/drawing/2014/main" id="{9A625080-4FFB-E37C-1CF0-69DC97EC3F90}"/>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8D1F9331-CEA2-219C-2FF3-2BBC2E9FCA24}"/>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1656C9CA-A32C-9B89-ED09-A37FA3509DC7}"/>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1458A65C-F03D-475F-BC3A-D6FD568CFDA2}"/>
              </a:ext>
            </a:extLst>
          </p:cNvPr>
          <p:cNvSpPr>
            <a:spLocks noGrp="1"/>
          </p:cNvSpPr>
          <p:nvPr>
            <p:ph type="sldNum" sz="quarter" idx="5"/>
          </p:nvPr>
        </p:nvSpPr>
        <p:spPr/>
        <p:txBody>
          <a:bodyPr/>
          <a:lstStyle/>
          <a:p>
            <a:fld id="{B4008EB6-D09E-4580-8CD6-DDB14511944F}" type="slidenum">
              <a:rPr lang="en-US" smtClean="0"/>
              <a:pPr/>
              <a:t>70</a:t>
            </a:fld>
            <a:endParaRPr lang="en-US" dirty="0"/>
          </a:p>
        </p:txBody>
      </p:sp>
    </p:spTree>
    <p:extLst>
      <p:ext uri="{BB962C8B-B14F-4D97-AF65-F5344CB8AC3E}">
        <p14:creationId xmlns:p14="http://schemas.microsoft.com/office/powerpoint/2010/main" val="193270351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7703E-002F-71BD-B9B5-02106C9175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294A87-F87A-ADCE-49D3-878D86D107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7F8511-B52E-B186-9B77-6FB7E624F902}"/>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554D7E18-F9DA-8DBD-722E-895A8D5B34B2}"/>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7CD1B597-BD16-0E9C-45B6-F84A433196FD}"/>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859C2D40-2412-A72F-6D75-7E20DBF528C5}"/>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82C69A6A-AE2E-81E4-7E76-79AF22B60B7E}"/>
              </a:ext>
            </a:extLst>
          </p:cNvPr>
          <p:cNvSpPr>
            <a:spLocks noGrp="1"/>
          </p:cNvSpPr>
          <p:nvPr>
            <p:ph type="sldNum" sz="quarter" idx="5"/>
          </p:nvPr>
        </p:nvSpPr>
        <p:spPr/>
        <p:txBody>
          <a:bodyPr/>
          <a:lstStyle/>
          <a:p>
            <a:fld id="{B4008EB6-D09E-4580-8CD6-DDB14511944F}" type="slidenum">
              <a:rPr lang="en-US" smtClean="0"/>
              <a:pPr/>
              <a:t>71</a:t>
            </a:fld>
            <a:endParaRPr lang="en-US" dirty="0"/>
          </a:p>
        </p:txBody>
      </p:sp>
    </p:spTree>
    <p:extLst>
      <p:ext uri="{BB962C8B-B14F-4D97-AF65-F5344CB8AC3E}">
        <p14:creationId xmlns:p14="http://schemas.microsoft.com/office/powerpoint/2010/main" val="180994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B2377-A2EF-DE59-341A-6188EF6DFC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013600-E414-BE76-D5AF-482B787422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1A7C81-200D-59A7-6B20-9AC007D7D6E5}"/>
              </a:ext>
            </a:extLst>
          </p:cNvPr>
          <p:cNvSpPr>
            <a:spLocks noGrp="1"/>
          </p:cNvSpPr>
          <p:nvPr>
            <p:ph type="body" idx="1"/>
          </p:nvPr>
        </p:nvSpPr>
        <p:spPr/>
        <p:txBody>
          <a:bodyPr/>
          <a:lstStyle/>
          <a:p>
            <a:r>
              <a:rPr lang="en-US" dirty="0"/>
              <a:t>Talk about the lab that will be built for a few moments so everyone knows what is being built. </a:t>
            </a:r>
          </a:p>
        </p:txBody>
      </p:sp>
      <p:sp>
        <p:nvSpPr>
          <p:cNvPr id="4" name="Header Placeholder 3">
            <a:extLst>
              <a:ext uri="{FF2B5EF4-FFF2-40B4-BE49-F238E27FC236}">
                <a16:creationId xmlns:a16="http://schemas.microsoft.com/office/drawing/2014/main" id="{C67E1DCC-0C9A-F169-00E1-503306931BF6}"/>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1E4CC85F-E3BF-F9B8-559C-1027EEB963B0}"/>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433E10E9-AEEF-C25F-6496-0D99D46DFE19}"/>
              </a:ext>
            </a:extLst>
          </p:cNvPr>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a:extLst>
              <a:ext uri="{FF2B5EF4-FFF2-40B4-BE49-F238E27FC236}">
                <a16:creationId xmlns:a16="http://schemas.microsoft.com/office/drawing/2014/main" id="{CA7DF606-B31E-24D3-A1E3-5BEAA01E1259}"/>
              </a:ext>
            </a:extLst>
          </p:cNvPr>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76701123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6/24/2025 11:35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72</a:t>
            </a:fld>
            <a:endParaRPr lang="en-US" dirty="0"/>
          </a:p>
        </p:txBody>
      </p:sp>
    </p:spTree>
    <p:extLst>
      <p:ext uri="{BB962C8B-B14F-4D97-AF65-F5344CB8AC3E}">
        <p14:creationId xmlns:p14="http://schemas.microsoft.com/office/powerpoint/2010/main" val="2192702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6/24/2025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99432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5596D-4703-CE99-2930-1667AD0FFD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6E7119-DC4E-6DA5-2C36-C173F61A44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24E400-E366-1B5D-946E-A4F3206ED234}"/>
              </a:ext>
            </a:extLst>
          </p:cNvPr>
          <p:cNvSpPr>
            <a:spLocks noGrp="1"/>
          </p:cNvSpPr>
          <p:nvPr>
            <p:ph type="body" idx="1"/>
          </p:nvPr>
        </p:nvSpPr>
        <p:spPr/>
        <p:txBody>
          <a:bodyPr/>
          <a:lstStyle/>
          <a:p>
            <a:pPr>
              <a:buNone/>
            </a:pPr>
            <a:r>
              <a:rPr lang="en-US" i="1" dirty="0"/>
              <a:t>“We’ve all seen this before..”</a:t>
            </a:r>
          </a:p>
          <a:p>
            <a:pPr>
              <a:buNone/>
            </a:pPr>
            <a:endParaRPr lang="en-US" sz="882" b="0" i="1" kern="1200" dirty="0">
              <a:solidFill>
                <a:schemeClr val="tx1"/>
              </a:solidFill>
              <a:effectLst/>
              <a:latin typeface="Segoe UI" panose="020B0502040204020203" pitchFamily="34" charset="0"/>
              <a:ea typeface="+mn-ea"/>
              <a:cs typeface="+mn-cs"/>
            </a:endParaRPr>
          </a:p>
          <a:p>
            <a:pPr>
              <a:buNone/>
            </a:pPr>
            <a:r>
              <a:rPr lang="en-US" sz="882" b="0" i="1" kern="1200" dirty="0">
                <a:solidFill>
                  <a:schemeClr val="tx1"/>
                </a:solidFill>
                <a:effectLst/>
                <a:latin typeface="Segoe UI" panose="020B0502040204020203" pitchFamily="34" charset="0"/>
                <a:ea typeface="+mn-ea"/>
                <a:cs typeface="+mn-cs"/>
              </a:rPr>
              <a:t>Definition: </a:t>
            </a:r>
            <a:r>
              <a:rPr lang="en-US" sz="882" b="0" i="0" kern="1200" dirty="0">
                <a:solidFill>
                  <a:schemeClr val="tx1"/>
                </a:solidFill>
                <a:effectLst/>
                <a:latin typeface="Segoe UI" panose="020B0502040204020203" pitchFamily="34" charset="0"/>
                <a:ea typeface="+mn-ea"/>
                <a:cs typeface="+mn-cs"/>
              </a:rPr>
              <a:t>DevOps is a culture and practice that combines software development (Dev) and IT operations (Ops). It aims to shorten the software development and deployment cycle, improve reliability, and reduce costs. DevOps teams use a variety of tools and technologies to automate the software development and deployment process.</a:t>
            </a:r>
          </a:p>
          <a:p>
            <a:pPr>
              <a:buNone/>
            </a:pPr>
            <a:endParaRPr lang="en-US" sz="882" b="0" i="0" kern="1200" dirty="0">
              <a:solidFill>
                <a:schemeClr val="tx1"/>
              </a:solidFill>
              <a:effectLst/>
              <a:latin typeface="Segoe UI" panose="020B0502040204020203"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i="1" dirty="0"/>
              <a:t>Question? But what is DevOps Really? – That is more complicated of a question. Because DevOps isn’t a Role or Job Title. It’s a methodology, an approach with the simple goal to </a:t>
            </a:r>
            <a:r>
              <a:rPr lang="en-US" sz="882" b="0" i="0" kern="1200" dirty="0">
                <a:solidFill>
                  <a:schemeClr val="tx1"/>
                </a:solidFill>
                <a:effectLst/>
                <a:latin typeface="Segoe UI" panose="020B0502040204020203" pitchFamily="34" charset="0"/>
                <a:ea typeface="+mn-ea"/>
                <a:cs typeface="+mn-cs"/>
              </a:rPr>
              <a:t>shorten the software development and deployment cycle, improve reliability, and reduce costs. It does this by reducing Silos and combining Software Development (Dev) and IT Operations (Ops).  | Heaves Parted and Choirs Sang! </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sz="882" b="0" i="0" kern="1200" dirty="0">
                <a:solidFill>
                  <a:schemeClr val="tx1"/>
                </a:solidFill>
                <a:effectLst/>
                <a:latin typeface="Segoe UI" panose="020B0502040204020203" pitchFamily="34" charset="0"/>
                <a:ea typeface="+mn-ea"/>
                <a:cs typeface="+mn-cs"/>
              </a:rPr>
              <a:t>Talk about how this is misunderstood by many as meaning Devs should be doing Operations and Operations are no longer needed in the process. </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sz="882" b="0" i="0" kern="1200" dirty="0">
                <a:solidFill>
                  <a:schemeClr val="tx1"/>
                </a:solidFill>
                <a:effectLst/>
                <a:latin typeface="Segoe UI" panose="020B0502040204020203" pitchFamily="34" charset="0"/>
                <a:ea typeface="+mn-ea"/>
                <a:cs typeface="+mn-cs"/>
              </a:rPr>
              <a:t>It was meant to create cooperation between different teams. </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sz="882" b="0" i="0" kern="1200" dirty="0">
                <a:solidFill>
                  <a:schemeClr val="tx1"/>
                </a:solidFill>
                <a:effectLst/>
                <a:latin typeface="Segoe UI" panose="020B0502040204020203" pitchFamily="34" charset="0"/>
                <a:ea typeface="+mn-ea"/>
                <a:cs typeface="+mn-cs"/>
              </a:rPr>
              <a:t>Increase Complexity and Tool Sprawl </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sz="882" b="0" i="0" kern="1200" dirty="0">
                <a:solidFill>
                  <a:schemeClr val="tx1"/>
                </a:solidFill>
                <a:effectLst/>
                <a:latin typeface="Segoe UI" panose="020B0502040204020203" pitchFamily="34" charset="0"/>
                <a:ea typeface="+mn-ea"/>
                <a:cs typeface="+mn-cs"/>
              </a:rPr>
              <a:t>High Adoption Costs</a:t>
            </a:r>
          </a:p>
          <a:p>
            <a:pPr marL="171450" marR="0" lvl="0" indent="-171450" algn="l" defTabSz="914367" rtl="0" eaLnBrk="1" fontAlgn="auto" latinLnBrk="0" hangingPunct="1">
              <a:lnSpc>
                <a:spcPct val="90000"/>
              </a:lnSpc>
              <a:spcBef>
                <a:spcPts val="0"/>
              </a:spcBef>
              <a:spcAft>
                <a:spcPts val="333"/>
              </a:spcAft>
              <a:buClrTx/>
              <a:buSzTx/>
              <a:buFontTx/>
              <a:buChar char="-"/>
              <a:tabLst/>
              <a:defRPr/>
            </a:pPr>
            <a:r>
              <a:rPr lang="en-US" sz="882" b="0" i="0" kern="1200" dirty="0">
                <a:solidFill>
                  <a:schemeClr val="tx1"/>
                </a:solidFill>
                <a:effectLst/>
                <a:latin typeface="Segoe UI" panose="020B0502040204020203" pitchFamily="34" charset="0"/>
                <a:ea typeface="+mn-ea"/>
                <a:cs typeface="+mn-cs"/>
              </a:rPr>
              <a:t>Unrealistic Expectations.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i="1"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i="1" dirty="0"/>
              <a:t>While this Logo looks good..  Its simplicity hides the true complexity involved.. </a:t>
            </a:r>
          </a:p>
          <a:p>
            <a:pPr>
              <a:buNone/>
            </a:pPr>
            <a:endParaRPr lang="en-US" i="1" dirty="0"/>
          </a:p>
          <a:p>
            <a:pPr>
              <a:buNone/>
            </a:pPr>
            <a:endParaRPr lang="en-US" i="1" dirty="0"/>
          </a:p>
          <a:p>
            <a:pPr>
              <a:buNone/>
            </a:pPr>
            <a:endParaRPr lang="en-US" i="1" dirty="0"/>
          </a:p>
          <a:p>
            <a:pPr>
              <a:buNone/>
            </a:pPr>
            <a:r>
              <a:rPr lang="en-US" i="1" dirty="0"/>
              <a:t>Ask if anyone has heard of </a:t>
            </a:r>
            <a:r>
              <a:rPr lang="en-US" i="1" dirty="0" err="1"/>
              <a:t>GitOps</a:t>
            </a:r>
            <a:r>
              <a:rPr lang="en-US" i="1" dirty="0"/>
              <a:t> and if so what is their understanding.</a:t>
            </a:r>
          </a:p>
          <a:p>
            <a:pPr>
              <a:buNone/>
            </a:pPr>
            <a:endParaRPr lang="en-US" i="1" dirty="0"/>
          </a:p>
          <a:p>
            <a:pPr>
              <a:buNone/>
            </a:pPr>
            <a:r>
              <a:rPr lang="en-US" b="1" dirty="0"/>
              <a:t>Talking Point: A Mindset Shift</a:t>
            </a:r>
          </a:p>
          <a:p>
            <a:pPr>
              <a:buNone/>
            </a:pPr>
            <a:r>
              <a:rPr lang="en-US" dirty="0"/>
              <a:t>It’s a shift from </a:t>
            </a:r>
            <a:r>
              <a:rPr lang="en-US" b="1" dirty="0"/>
              <a:t>procedural to declarative</a:t>
            </a:r>
            <a:r>
              <a:rPr lang="en-US" b="0" dirty="0"/>
              <a:t> workflows</a:t>
            </a:r>
            <a:r>
              <a:rPr lang="en-US" dirty="0"/>
              <a:t>. From </a:t>
            </a:r>
            <a:r>
              <a:rPr lang="en-US" b="1" dirty="0"/>
              <a:t>manual to automated</a:t>
            </a:r>
            <a:r>
              <a:rPr lang="en-US" dirty="0"/>
              <a:t>. Instead of logging into servers or running scripts manually, you </a:t>
            </a:r>
            <a:r>
              <a:rPr lang="en-US" b="1" dirty="0"/>
              <a:t>declare it in CODE what the system should look like and store it via Git (</a:t>
            </a:r>
            <a:r>
              <a:rPr lang="en-US" b="1" dirty="0" err="1"/>
              <a:t>ie</a:t>
            </a:r>
            <a:r>
              <a:rPr lang="en-US" b="1" dirty="0"/>
              <a:t> version control) </a:t>
            </a:r>
            <a:endParaRPr lang="en-US" dirty="0"/>
          </a:p>
          <a:p>
            <a:pPr lvl="1">
              <a:buNone/>
            </a:pPr>
            <a:endParaRPr lang="en-US" dirty="0"/>
          </a:p>
        </p:txBody>
      </p:sp>
      <p:sp>
        <p:nvSpPr>
          <p:cNvPr id="4" name="Header Placeholder 3">
            <a:extLst>
              <a:ext uri="{FF2B5EF4-FFF2-40B4-BE49-F238E27FC236}">
                <a16:creationId xmlns:a16="http://schemas.microsoft.com/office/drawing/2014/main" id="{B6717253-7CC2-DF04-10E0-00FF14480099}"/>
              </a:ext>
            </a:extLst>
          </p:cNvPr>
          <p:cNvSpPr>
            <a:spLocks noGrp="1"/>
          </p:cNvSpPr>
          <p:nvPr>
            <p:ph type="hdr" sz="quarter"/>
          </p:nvPr>
        </p:nvSpPr>
        <p:spPr/>
        <p:txBody>
          <a:bodyPr/>
          <a:lstStyle/>
          <a:p>
            <a:endParaRPr lang="en-US" dirty="0"/>
          </a:p>
        </p:txBody>
      </p:sp>
      <p:sp>
        <p:nvSpPr>
          <p:cNvPr id="5" name="Footer Placeholder 4">
            <a:extLst>
              <a:ext uri="{FF2B5EF4-FFF2-40B4-BE49-F238E27FC236}">
                <a16:creationId xmlns:a16="http://schemas.microsoft.com/office/drawing/2014/main" id="{2D836CF8-4E9C-0AE0-14E8-E2E62C8DAF44}"/>
              </a:ext>
            </a:extLst>
          </p:cNvPr>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51CDC4F6-3952-237F-EA1B-58A894758F3F}"/>
              </a:ext>
            </a:extLst>
          </p:cNvPr>
          <p:cNvSpPr>
            <a:spLocks noGrp="1"/>
          </p:cNvSpPr>
          <p:nvPr>
            <p:ph type="dt" idx="1"/>
          </p:nvPr>
        </p:nvSpPr>
        <p:spPr/>
        <p:txBody>
          <a:bodyPr/>
          <a:lstStyle/>
          <a:p>
            <a:fld id="{386CE63F-9E7F-4C04-9D0D-FCA25A8E9E86}" type="datetime8">
              <a:rPr lang="en-US" smtClean="0"/>
              <a:t>6/24/2025 12:28 PM</a:t>
            </a:fld>
            <a:endParaRPr lang="en-US" dirty="0"/>
          </a:p>
        </p:txBody>
      </p:sp>
      <p:sp>
        <p:nvSpPr>
          <p:cNvPr id="7" name="Slide Number Placeholder 6">
            <a:extLst>
              <a:ext uri="{FF2B5EF4-FFF2-40B4-BE49-F238E27FC236}">
                <a16:creationId xmlns:a16="http://schemas.microsoft.com/office/drawing/2014/main" id="{C8E26237-C5E4-F07D-2E76-84222AF5F0A3}"/>
              </a:ext>
            </a:extLst>
          </p:cNvPr>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6781889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28601" y="361950"/>
            <a:ext cx="11811000" cy="5962650"/>
          </a:xfrm>
          <a:prstGeom prst="rect">
            <a:avLst/>
          </a:prstGeom>
        </p:spPr>
        <p:txBody>
          <a:bodyPr vert="horz" lIns="91427" tIns="45713" rIns="91427" bIns="45713"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00" b="1" dirty="0">
                <a:solidFill>
                  <a:srgbClr val="000000"/>
                </a:solidFill>
              </a:rPr>
              <a:t>Conditions and Terms of Use</a:t>
            </a:r>
          </a:p>
          <a:p>
            <a:r>
              <a:rPr lang="en-US" sz="1500" dirty="0">
                <a:solidFill>
                  <a:srgbClr val="0A5BBA"/>
                </a:solidFill>
              </a:rPr>
              <a:t>Microsoft Confidential</a:t>
            </a:r>
          </a:p>
          <a:p>
            <a:r>
              <a:rPr lang="en-US" sz="1800"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00"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00"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00" dirty="0">
              <a:solidFill>
                <a:srgbClr val="000000"/>
              </a:solidFill>
            </a:endParaRPr>
          </a:p>
          <a:p>
            <a:r>
              <a:rPr lang="en-US" sz="2300" b="1" dirty="0">
                <a:solidFill>
                  <a:srgbClr val="000000"/>
                </a:solidFill>
              </a:rPr>
              <a:t>Copyright and Trademarks </a:t>
            </a:r>
          </a:p>
          <a:p>
            <a:r>
              <a:rPr lang="en-US" sz="1500" dirty="0">
                <a:solidFill>
                  <a:srgbClr val="0A5BBA"/>
                </a:solidFill>
              </a:rPr>
              <a:t>© 2016 Microsoft Corporation. All rights reserved.</a:t>
            </a:r>
          </a:p>
          <a:p>
            <a:r>
              <a:rPr lang="en-US" sz="1800"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00"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00" dirty="0">
                <a:solidFill>
                  <a:srgbClr val="000000"/>
                </a:solidFill>
              </a:rPr>
              <a:t>For more information, see </a:t>
            </a:r>
            <a:r>
              <a:rPr lang="en-US" sz="1800" b="1" dirty="0">
                <a:solidFill>
                  <a:srgbClr val="000000"/>
                </a:solidFill>
              </a:rPr>
              <a:t>Use of Microsoft Copyrighted Content </a:t>
            </a:r>
            <a:r>
              <a:rPr lang="en-US" sz="1800" dirty="0">
                <a:solidFill>
                  <a:srgbClr val="000000"/>
                </a:solidFill>
              </a:rPr>
              <a:t>at</a:t>
            </a:r>
            <a:br>
              <a:rPr lang="en-US" sz="1800" dirty="0">
                <a:solidFill>
                  <a:srgbClr val="000000"/>
                </a:solidFill>
              </a:rPr>
            </a:br>
            <a:r>
              <a:rPr lang="en-US" sz="1800" dirty="0">
                <a:solidFill>
                  <a:srgbClr val="FF0000"/>
                </a:solidFill>
                <a:hlinkClick r:id="rId2"/>
              </a:rPr>
              <a:t>https://www.microsoft.com/en-us/legal/intellectualproperty/permissions/default.aspx</a:t>
            </a:r>
            <a:r>
              <a:rPr lang="en-US" sz="1800" dirty="0">
                <a:solidFill>
                  <a:srgbClr val="FF0000"/>
                </a:solidFill>
              </a:rPr>
              <a:t> </a:t>
            </a:r>
          </a:p>
          <a:p>
            <a:r>
              <a:rPr lang="en-US" sz="1800"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9059526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6"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 id="2147485397" r:id="rId11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34.xml"/><Relationship Id="rId4" Type="http://schemas.openxmlformats.org/officeDocument/2006/relationships/image" Target="../media/image44.png"/></Relationships>
</file>

<file path=ppt/slides/_rels/slide15.xml.rels><?xml version="1.0" encoding="UTF-8" standalone="yes"?>
<Relationships xmlns="http://schemas.openxmlformats.org/package/2006/relationships"><Relationship Id="rId8" Type="http://schemas.openxmlformats.org/officeDocument/2006/relationships/image" Target="../media/image50.jpeg"/><Relationship Id="rId3" Type="http://schemas.openxmlformats.org/officeDocument/2006/relationships/image" Target="../media/image45.jpeg"/><Relationship Id="rId7" Type="http://schemas.openxmlformats.org/officeDocument/2006/relationships/image" Target="../media/image49.jpeg"/><Relationship Id="rId2" Type="http://schemas.openxmlformats.org/officeDocument/2006/relationships/notesSlide" Target="../notesSlides/notesSlide15.xml"/><Relationship Id="rId1" Type="http://schemas.openxmlformats.org/officeDocument/2006/relationships/slideLayout" Target="../slideLayouts/slideLayout34.xml"/><Relationship Id="rId6" Type="http://schemas.openxmlformats.org/officeDocument/2006/relationships/image" Target="../media/image48.png"/><Relationship Id="rId5" Type="http://schemas.openxmlformats.org/officeDocument/2006/relationships/image" Target="../media/image47.jpeg"/><Relationship Id="rId4" Type="http://schemas.openxmlformats.org/officeDocument/2006/relationships/image" Target="../media/image46.jpeg"/><Relationship Id="rId9"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51.jpeg"/><Relationship Id="rId7"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4.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7.xml"/><Relationship Id="rId1" Type="http://schemas.openxmlformats.org/officeDocument/2006/relationships/slideLayout" Target="../slideLayouts/slideLayout34.xml"/><Relationship Id="rId6" Type="http://schemas.openxmlformats.org/officeDocument/2006/relationships/image" Target="../media/image23.png"/><Relationship Id="rId5" Type="http://schemas.openxmlformats.org/officeDocument/2006/relationships/image" Target="../media/image57.png"/><Relationship Id="rId4" Type="http://schemas.openxmlformats.org/officeDocument/2006/relationships/image" Target="../media/image56.jpeg"/></Relationships>
</file>

<file path=ppt/slides/_rels/slide18.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58.jpeg"/><Relationship Id="rId7" Type="http://schemas.openxmlformats.org/officeDocument/2006/relationships/image" Target="../media/image62.png"/><Relationship Id="rId12"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34.xml"/><Relationship Id="rId6" Type="http://schemas.openxmlformats.org/officeDocument/2006/relationships/image" Target="../media/image61.png"/><Relationship Id="rId11" Type="http://schemas.openxmlformats.org/officeDocument/2006/relationships/image" Target="../media/image66.png"/><Relationship Id="rId5" Type="http://schemas.openxmlformats.org/officeDocument/2006/relationships/image" Target="../media/image60.png"/><Relationship Id="rId10" Type="http://schemas.openxmlformats.org/officeDocument/2006/relationships/image" Target="../media/image65.png"/><Relationship Id="rId4" Type="http://schemas.openxmlformats.org/officeDocument/2006/relationships/image" Target="../media/image59.png"/><Relationship Id="rId9" Type="http://schemas.openxmlformats.org/officeDocument/2006/relationships/image" Target="../media/image64.png"/></Relationships>
</file>

<file path=ppt/slides/_rels/slide19.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19.xml"/><Relationship Id="rId1" Type="http://schemas.openxmlformats.org/officeDocument/2006/relationships/slideLayout" Target="../slideLayouts/slideLayout34.xml"/><Relationship Id="rId6" Type="http://schemas.openxmlformats.org/officeDocument/2006/relationships/image" Target="../media/image23.png"/><Relationship Id="rId5" Type="http://schemas.openxmlformats.org/officeDocument/2006/relationships/image" Target="../media/image69.jpeg"/><Relationship Id="rId4" Type="http://schemas.openxmlformats.org/officeDocument/2006/relationships/image" Target="../media/image6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4.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1.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hyperlink" Target="https://git-scm.com/docs/git-config" TargetMode="External"/><Relationship Id="rId2" Type="http://schemas.openxmlformats.org/officeDocument/2006/relationships/notesSlide" Target="../notesSlides/notesSlide24.xml"/><Relationship Id="rId1" Type="http://schemas.openxmlformats.org/officeDocument/2006/relationships/slideLayout" Target="../slideLayouts/slideLayout28.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5.xml"/><Relationship Id="rId1" Type="http://schemas.openxmlformats.org/officeDocument/2006/relationships/slideLayout" Target="../slideLayouts/slideLayout28.xml"/><Relationship Id="rId5" Type="http://schemas.openxmlformats.org/officeDocument/2006/relationships/image" Target="../media/image23.png"/><Relationship Id="rId4" Type="http://schemas.openxmlformats.org/officeDocument/2006/relationships/image" Target="../media/image7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7.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9.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30.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30.xml"/><Relationship Id="rId1" Type="http://schemas.openxmlformats.org/officeDocument/2006/relationships/slideLayout" Target="../slideLayouts/slideLayout4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1.xml"/></Relationships>
</file>

<file path=ppt/slides/_rels/slide3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2.xml"/><Relationship Id="rId1" Type="http://schemas.openxmlformats.org/officeDocument/2006/relationships/slideLayout" Target="../slideLayouts/slideLayout34.xml"/><Relationship Id="rId5" Type="http://schemas.openxmlformats.org/officeDocument/2006/relationships/image" Target="../media/image23.png"/><Relationship Id="rId4" Type="http://schemas.openxmlformats.org/officeDocument/2006/relationships/image" Target="../media/image76.png"/></Relationships>
</file>

<file path=ppt/slides/_rels/slide33.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33.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78.png"/><Relationship Id="rId7" Type="http://schemas.openxmlformats.org/officeDocument/2006/relationships/image" Target="../media/image82.png"/><Relationship Id="rId2" Type="http://schemas.openxmlformats.org/officeDocument/2006/relationships/notesSlide" Target="../notesSlides/notesSlide35.xml"/><Relationship Id="rId1" Type="http://schemas.openxmlformats.org/officeDocument/2006/relationships/slideLayout" Target="../slideLayouts/slideLayout34.xml"/><Relationship Id="rId6" Type="http://schemas.openxmlformats.org/officeDocument/2006/relationships/image" Target="../media/image81.png"/><Relationship Id="rId5" Type="http://schemas.openxmlformats.org/officeDocument/2006/relationships/image" Target="../media/image80.png"/><Relationship Id="rId4" Type="http://schemas.openxmlformats.org/officeDocument/2006/relationships/image" Target="../media/image79.png"/></Relationships>
</file>

<file path=ppt/slides/_rels/slide36.xml.rels><?xml version="1.0" encoding="UTF-8" standalone="yes"?>
<Relationships xmlns="http://schemas.openxmlformats.org/package/2006/relationships"><Relationship Id="rId3" Type="http://schemas.openxmlformats.org/officeDocument/2006/relationships/image" Target="../media/image83.gif"/><Relationship Id="rId2" Type="http://schemas.openxmlformats.org/officeDocument/2006/relationships/notesSlide" Target="../notesSlides/notesSlide36.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37.xml"/><Relationship Id="rId1" Type="http://schemas.openxmlformats.org/officeDocument/2006/relationships/slideLayout" Target="../slideLayouts/slideLayout4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39.xml.rels><?xml version="1.0" encoding="UTF-8" standalone="yes"?>
<Relationships xmlns="http://schemas.openxmlformats.org/package/2006/relationships"><Relationship Id="rId3" Type="http://schemas.openxmlformats.org/officeDocument/2006/relationships/image" Target="../media/image84.png"/><Relationship Id="rId7"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34.xml"/><Relationship Id="rId6" Type="http://schemas.openxmlformats.org/officeDocument/2006/relationships/image" Target="../media/image87.png"/><Relationship Id="rId5" Type="http://schemas.openxmlformats.org/officeDocument/2006/relationships/image" Target="../media/image86.jpeg"/><Relationship Id="rId4" Type="http://schemas.openxmlformats.org/officeDocument/2006/relationships/image" Target="../media/image85.png"/></Relationships>
</file>

<file path=ppt/slides/_rels/slide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xml"/><Relationship Id="rId1" Type="http://schemas.openxmlformats.org/officeDocument/2006/relationships/slideLayout" Target="../slideLayouts/slideLayout67.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34.xml"/></Relationships>
</file>

<file path=ppt/slides/_rels/slide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34.xml"/><Relationship Id="rId4" Type="http://schemas.openxmlformats.org/officeDocument/2006/relationships/image" Target="../media/image88.jpeg"/></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3.png"/><Relationship Id="rId7" Type="http://schemas.openxmlformats.org/officeDocument/2006/relationships/diagramColors" Target="../diagrams/colors1.xml"/><Relationship Id="rId2" Type="http://schemas.openxmlformats.org/officeDocument/2006/relationships/notesSlide" Target="../notesSlides/notesSlide45.xml"/><Relationship Id="rId1" Type="http://schemas.openxmlformats.org/officeDocument/2006/relationships/slideLayout" Target="../slideLayouts/slideLayout3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5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4.xml"/><Relationship Id="rId1" Type="http://schemas.openxmlformats.org/officeDocument/2006/relationships/slideLayout" Target="../slideLayouts/slideLayout34.xml"/><Relationship Id="rId4" Type="http://schemas.openxmlformats.org/officeDocument/2006/relationships/hyperlink" Target="https://developer.hashicorp.com/terraform/language/state/workspaces"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56.xml"/><Relationship Id="rId1" Type="http://schemas.openxmlformats.org/officeDocument/2006/relationships/slideLayout" Target="../slideLayouts/slideLayout4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6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8.xml"/><Relationship Id="rId1" Type="http://schemas.openxmlformats.org/officeDocument/2006/relationships/slideLayout" Target="../slideLayouts/slideLayout34.xml"/><Relationship Id="rId4" Type="http://schemas.openxmlformats.org/officeDocument/2006/relationships/image" Target="../media/image89.png"/></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9.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0.xml"/><Relationship Id="rId1" Type="http://schemas.openxmlformats.org/officeDocument/2006/relationships/slideLayout" Target="../slideLayouts/slideLayout34.xml"/></Relationships>
</file>

<file path=ppt/slides/_rels/slide6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1.xml"/><Relationship Id="rId1" Type="http://schemas.openxmlformats.org/officeDocument/2006/relationships/slideLayout" Target="../slideLayouts/slideLayout34.xml"/><Relationship Id="rId5" Type="http://schemas.openxmlformats.org/officeDocument/2006/relationships/image" Target="../media/image91.png"/><Relationship Id="rId4" Type="http://schemas.openxmlformats.org/officeDocument/2006/relationships/image" Target="../media/image90.png"/></Relationships>
</file>

<file path=ppt/slides/_rels/slide64.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62.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3.xml"/><Relationship Id="rId1" Type="http://schemas.openxmlformats.org/officeDocument/2006/relationships/slideLayout" Target="../slideLayouts/slideLayout34.xml"/><Relationship Id="rId5" Type="http://schemas.openxmlformats.org/officeDocument/2006/relationships/image" Target="../media/image94.png"/><Relationship Id="rId4" Type="http://schemas.openxmlformats.org/officeDocument/2006/relationships/image" Target="../media/image93.png"/></Relationships>
</file>

<file path=ppt/slides/_rels/slide6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4.xml"/><Relationship Id="rId1" Type="http://schemas.openxmlformats.org/officeDocument/2006/relationships/slideLayout" Target="../slideLayouts/slideLayout34.xml"/><Relationship Id="rId4" Type="http://schemas.openxmlformats.org/officeDocument/2006/relationships/image" Target="../media/image95.png"/></Relationships>
</file>

<file path=ppt/slides/_rels/slide6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34.xml"/><Relationship Id="rId4" Type="http://schemas.openxmlformats.org/officeDocument/2006/relationships/image" Target="../media/image96.png"/></Relationships>
</file>

<file path=ppt/slides/_rels/slide68.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notesSlide" Target="../notesSlides/notesSlide66.xml"/><Relationship Id="rId1" Type="http://schemas.openxmlformats.org/officeDocument/2006/relationships/slideLayout" Target="../slideLayouts/slideLayout48.xml"/></Relationships>
</file>

<file path=ppt/slides/_rels/slide69.xml.rels><?xml version="1.0" encoding="UTF-8" standalone="yes"?>
<Relationships xmlns="http://schemas.openxmlformats.org/package/2006/relationships"><Relationship Id="rId3" Type="http://schemas.openxmlformats.org/officeDocument/2006/relationships/image" Target="../media/image97.jpe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3" Type="http://schemas.openxmlformats.org/officeDocument/2006/relationships/image" Target="../media/image23.png"/><Relationship Id="rId7" Type="http://schemas.openxmlformats.org/officeDocument/2006/relationships/image" Target="../media/image30.svg"/><Relationship Id="rId12" Type="http://schemas.openxmlformats.org/officeDocument/2006/relationships/image" Target="../media/image35.png"/><Relationship Id="rId2" Type="http://schemas.openxmlformats.org/officeDocument/2006/relationships/notesSlide" Target="../notesSlides/notesSlide7.xml"/><Relationship Id="rId16" Type="http://schemas.openxmlformats.org/officeDocument/2006/relationships/image" Target="../media/image39.png"/><Relationship Id="rId1" Type="http://schemas.openxmlformats.org/officeDocument/2006/relationships/slideLayout" Target="../slideLayouts/slideLayout34.xml"/><Relationship Id="rId6" Type="http://schemas.openxmlformats.org/officeDocument/2006/relationships/image" Target="../media/image29.png"/><Relationship Id="rId11" Type="http://schemas.openxmlformats.org/officeDocument/2006/relationships/image" Target="../media/image34.svg"/><Relationship Id="rId5" Type="http://schemas.openxmlformats.org/officeDocument/2006/relationships/image" Target="../media/image28.svg"/><Relationship Id="rId15" Type="http://schemas.openxmlformats.org/officeDocument/2006/relationships/image" Target="../media/image3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svg"/><Relationship Id="rId14" Type="http://schemas.openxmlformats.org/officeDocument/2006/relationships/image" Target="../media/image37.png"/></Relationships>
</file>

<file path=ppt/slides/_rels/slide7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8.xml"/><Relationship Id="rId1" Type="http://schemas.openxmlformats.org/officeDocument/2006/relationships/slideLayout" Target="../slideLayouts/slideLayout34.xml"/><Relationship Id="rId6" Type="http://schemas.openxmlformats.org/officeDocument/2006/relationships/image" Target="../media/image100.jpeg"/><Relationship Id="rId5" Type="http://schemas.openxmlformats.org/officeDocument/2006/relationships/image" Target="../media/image99.png"/><Relationship Id="rId4" Type="http://schemas.openxmlformats.org/officeDocument/2006/relationships/image" Target="../media/image98.jpeg"/></Relationships>
</file>

<file path=ppt/slides/_rels/slide71.xml.rels><?xml version="1.0" encoding="UTF-8" standalone="yes"?>
<Relationships xmlns="http://schemas.openxmlformats.org/package/2006/relationships"><Relationship Id="rId8" Type="http://schemas.openxmlformats.org/officeDocument/2006/relationships/image" Target="../media/image103.jpg"/><Relationship Id="rId3" Type="http://schemas.openxmlformats.org/officeDocument/2006/relationships/image" Target="../media/image23.png"/><Relationship Id="rId7" Type="http://schemas.openxmlformats.org/officeDocument/2006/relationships/image" Target="../media/image102.jpeg"/><Relationship Id="rId2" Type="http://schemas.openxmlformats.org/officeDocument/2006/relationships/notesSlide" Target="../notesSlides/notesSlide69.xml"/><Relationship Id="rId1" Type="http://schemas.openxmlformats.org/officeDocument/2006/relationships/slideLayout" Target="../slideLayouts/slideLayout34.xml"/><Relationship Id="rId6" Type="http://schemas.openxmlformats.org/officeDocument/2006/relationships/hyperlink" Target="https://www.bing.com/ck/a?!&amp;&amp;p=eaee0506cb940393c158334d1e628d76463a78aac449cf9faec782c290b9e584JmltdHM9MTc0NTEwNzIwMA&amp;ptn=3&amp;ver=2&amp;hsh=4&amp;fclid=38208f9f-8b55-6ef4-0b45-9ab68a3a6ffb&amp;u=a1L2ltYWdlcy9zZWFyY2g_cT1saW5rZWRpbitsb2dvJmlkPTAwQUMzRUM2OUY2OEQ2RDQ1MjFGMThFODhCQkRCNjZBRUEyNzk4RUQmRk9STT1JQUNGSVI&amp;ntb=1" TargetMode="External"/><Relationship Id="rId5" Type="http://schemas.openxmlformats.org/officeDocument/2006/relationships/image" Target="../media/image101.png"/><Relationship Id="rId4" Type="http://schemas.openxmlformats.org/officeDocument/2006/relationships/hyperlink" Target="https://www.flaticon.com/free-icon/mail_9068642" TargetMode="External"/></Relationships>
</file>

<file path=ppt/slides/_rels/slide72.xml.rels><?xml version="1.0" encoding="UTF-8" standalone="yes"?>
<Relationships xmlns="http://schemas.openxmlformats.org/package/2006/relationships"><Relationship Id="rId3" Type="http://schemas.openxmlformats.org/officeDocument/2006/relationships/image" Target="../media/image104.jpg"/><Relationship Id="rId2" Type="http://schemas.openxmlformats.org/officeDocument/2006/relationships/notesSlide" Target="../notesSlides/notesSlide70.xml"/><Relationship Id="rId1" Type="http://schemas.openxmlformats.org/officeDocument/2006/relationships/slideLayout" Target="../slideLayouts/slideLayout9.xml"/><Relationship Id="rId4" Type="http://schemas.openxmlformats.org/officeDocument/2006/relationships/image" Target="../media/image2.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1.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4.xml"/><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9144000" cy="1107996"/>
          </a:xfrm>
        </p:spPr>
        <p:txBody>
          <a:bodyPr/>
          <a:lstStyle/>
          <a:p>
            <a:r>
              <a:rPr lang="en-US" sz="7200" dirty="0"/>
              <a:t>Intro to GitOps</a:t>
            </a:r>
          </a:p>
        </p:txBody>
      </p:sp>
      <p:sp>
        <p:nvSpPr>
          <p:cNvPr id="5" name="Text Placeholder 4"/>
          <p:cNvSpPr>
            <a:spLocks noGrp="1"/>
          </p:cNvSpPr>
          <p:nvPr>
            <p:ph type="body" sz="quarter" idx="12"/>
          </p:nvPr>
        </p:nvSpPr>
        <p:spPr>
          <a:xfrm>
            <a:off x="627159" y="3533776"/>
            <a:ext cx="9144000" cy="338554"/>
          </a:xfrm>
        </p:spPr>
        <p:txBody>
          <a:bodyPr/>
          <a:lstStyle/>
          <a:p>
            <a:r>
              <a:rPr lang="en-US" dirty="0"/>
              <a:t>Ben Mitchell | Sr. CSA | Microsoft</a:t>
            </a:r>
          </a:p>
        </p:txBody>
      </p:sp>
    </p:spTree>
    <p:extLst>
      <p:ext uri="{BB962C8B-B14F-4D97-AF65-F5344CB8AC3E}">
        <p14:creationId xmlns:p14="http://schemas.microsoft.com/office/powerpoint/2010/main" val="164707120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F55DD-4B70-6567-FC63-BE67E3481E56}"/>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ED433048-5CC1-E85F-1705-ACA189BE20A5}"/>
              </a:ext>
            </a:extLst>
          </p:cNvPr>
          <p:cNvPicPr>
            <a:picLocks noChangeAspect="1"/>
          </p:cNvPicPr>
          <p:nvPr/>
        </p:nvPicPr>
        <p:blipFill>
          <a:blip r:embed="rId3"/>
          <a:stretch>
            <a:fillRect/>
          </a:stretch>
        </p:blipFill>
        <p:spPr>
          <a:xfrm>
            <a:off x="2214233" y="1362270"/>
            <a:ext cx="8050493" cy="5444457"/>
          </a:xfrm>
          <a:prstGeom prst="rect">
            <a:avLst/>
          </a:prstGeom>
        </p:spPr>
      </p:pic>
      <p:sp>
        <p:nvSpPr>
          <p:cNvPr id="2" name="Title 1">
            <a:extLst>
              <a:ext uri="{FF2B5EF4-FFF2-40B4-BE49-F238E27FC236}">
                <a16:creationId xmlns:a16="http://schemas.microsoft.com/office/drawing/2014/main" id="{F292BDFA-6C6E-8E29-05A6-5D46704825ED}"/>
              </a:ext>
            </a:extLst>
          </p:cNvPr>
          <p:cNvSpPr>
            <a:spLocks noGrp="1"/>
          </p:cNvSpPr>
          <p:nvPr>
            <p:ph type="title"/>
          </p:nvPr>
        </p:nvSpPr>
        <p:spPr>
          <a:xfrm>
            <a:off x="588263" y="457200"/>
            <a:ext cx="11018520" cy="553998"/>
          </a:xfrm>
        </p:spPr>
        <p:txBody>
          <a:bodyPr wrap="square" anchor="ctr">
            <a:normAutofit/>
          </a:bodyPr>
          <a:lstStyle/>
          <a:p>
            <a:r>
              <a:rPr lang="en-GB" dirty="0"/>
              <a:t>The Reality of DevOps</a:t>
            </a:r>
          </a:p>
        </p:txBody>
      </p:sp>
      <p:pic>
        <p:nvPicPr>
          <p:cNvPr id="3" name="Picture 14" descr="Logo, company name&#10;&#10;Description automatically generated">
            <a:extLst>
              <a:ext uri="{FF2B5EF4-FFF2-40B4-BE49-F238E27FC236}">
                <a16:creationId xmlns:a16="http://schemas.microsoft.com/office/drawing/2014/main" id="{C26857CA-0147-C17C-B8FF-65E5EED7AC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D2AE845-BD52-B1F4-0EEE-4FD1A86F2A7A}"/>
              </a:ext>
            </a:extLst>
          </p:cNvPr>
          <p:cNvSpPr txBox="1"/>
          <p:nvPr/>
        </p:nvSpPr>
        <p:spPr>
          <a:xfrm>
            <a:off x="2609337" y="1799991"/>
            <a:ext cx="712054" cy="307777"/>
          </a:xfrm>
          <a:prstGeom prst="rect">
            <a:avLst/>
          </a:prstGeom>
          <a:noFill/>
        </p:spPr>
        <p:txBody>
          <a:bodyPr wrap="none" lIns="0" tIns="0" rIns="0" bIns="0" rtlCol="0">
            <a:spAutoFit/>
          </a:bodyPr>
          <a:lstStyle/>
          <a:p>
            <a:pPr algn="l"/>
            <a:r>
              <a:rPr lang="en-US" sz="2000" dirty="0" err="1">
                <a:solidFill>
                  <a:srgbClr val="FF0000"/>
                </a:solidFill>
                <a:latin typeface="Dreaming Outloud Pro" panose="020F0502020204030204" pitchFamily="66" charset="0"/>
                <a:cs typeface="Dreaming Outloud Pro" panose="020F0502020204030204" pitchFamily="66" charset="0"/>
              </a:rPr>
              <a:t>GitOps</a:t>
            </a:r>
            <a:endParaRPr lang="en-US" sz="2000" dirty="0">
              <a:solidFill>
                <a:srgbClr val="FF0000"/>
              </a:solidFill>
              <a:latin typeface="Dreaming Outloud Pro" panose="020F0502020204030204" pitchFamily="66" charset="0"/>
              <a:cs typeface="Dreaming Outloud Pro" panose="020F0502020204030204" pitchFamily="66" charset="0"/>
            </a:endParaRPr>
          </a:p>
        </p:txBody>
      </p:sp>
      <p:cxnSp>
        <p:nvCxnSpPr>
          <p:cNvPr id="8" name="Straight Arrow Connector 7">
            <a:extLst>
              <a:ext uri="{FF2B5EF4-FFF2-40B4-BE49-F238E27FC236}">
                <a16:creationId xmlns:a16="http://schemas.microsoft.com/office/drawing/2014/main" id="{3FD866A7-3C29-EFEC-7565-17D6E80E509E}"/>
              </a:ext>
            </a:extLst>
          </p:cNvPr>
          <p:cNvCxnSpPr>
            <a:cxnSpLocks/>
          </p:cNvCxnSpPr>
          <p:nvPr/>
        </p:nvCxnSpPr>
        <p:spPr>
          <a:xfrm>
            <a:off x="3376246" y="1992923"/>
            <a:ext cx="1036320" cy="1008185"/>
          </a:xfrm>
          <a:prstGeom prst="straightConnector1">
            <a:avLst/>
          </a:prstGeom>
          <a:ln>
            <a:solidFill>
              <a:srgbClr val="FF000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26448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852BF-F9F7-249E-77D4-4FEB94D08FB8}"/>
              </a:ext>
            </a:extLst>
          </p:cNvPr>
          <p:cNvSpPr>
            <a:spLocks noGrp="1"/>
          </p:cNvSpPr>
          <p:nvPr>
            <p:ph type="title"/>
          </p:nvPr>
        </p:nvSpPr>
        <p:spPr>
          <a:xfrm>
            <a:off x="588263" y="457200"/>
            <a:ext cx="11018520" cy="553998"/>
          </a:xfrm>
        </p:spPr>
        <p:txBody>
          <a:bodyPr vert="horz" wrap="square" lIns="0" tIns="0" rIns="0" bIns="0" rtlCol="0" anchor="ctr">
            <a:normAutofit/>
          </a:bodyPr>
          <a:lstStyle/>
          <a:p>
            <a:r>
              <a:rPr lang="en-US" b="0" kern="1200" cap="none" spc="-50" baseline="0" dirty="0">
                <a:ln w="3175">
                  <a:noFill/>
                </a:ln>
                <a:effectLst/>
                <a:latin typeface="+mj-lt"/>
                <a:ea typeface="+mn-ea"/>
                <a:cs typeface="Segoe UI" pitchFamily="34" charset="0"/>
              </a:rPr>
              <a:t>GitOps Principles</a:t>
            </a:r>
          </a:p>
        </p:txBody>
      </p:sp>
      <p:sp>
        <p:nvSpPr>
          <p:cNvPr id="7" name="Content Placeholder 2">
            <a:extLst>
              <a:ext uri="{FF2B5EF4-FFF2-40B4-BE49-F238E27FC236}">
                <a16:creationId xmlns:a16="http://schemas.microsoft.com/office/drawing/2014/main" id="{E6981A01-2E57-F97C-3BBB-51FFDF466335}"/>
              </a:ext>
            </a:extLst>
          </p:cNvPr>
          <p:cNvSpPr txBox="1">
            <a:spLocks/>
          </p:cNvSpPr>
          <p:nvPr/>
        </p:nvSpPr>
        <p:spPr>
          <a:xfrm>
            <a:off x="588263" y="1435101"/>
            <a:ext cx="6610822" cy="5315019"/>
          </a:xfrm>
          <a:prstGeom prst="rect">
            <a:avLst/>
          </a:prstGeom>
        </p:spPr>
        <p:txBody>
          <a:bodyPr vert="horz" wrap="square" lIns="0" tIns="0" rIns="0" bIns="0" rtlCol="0">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base">
              <a:spcAft>
                <a:spcPts val="750"/>
              </a:spcAft>
              <a:buNone/>
            </a:pPr>
            <a:r>
              <a:rPr lang="en-US" sz="2000" b="1" i="0" dirty="0">
                <a:solidFill>
                  <a:srgbClr val="142640"/>
                </a:solidFill>
                <a:effectLst/>
                <a:latin typeface="-apple-system"/>
              </a:rPr>
              <a:t>Principle #1: Declarative</a:t>
            </a:r>
          </a:p>
          <a:p>
            <a:pPr lvl="1" fontAlgn="base">
              <a:spcAft>
                <a:spcPts val="750"/>
              </a:spcAft>
            </a:pPr>
            <a:r>
              <a:rPr lang="en-US" sz="1600" b="1" dirty="0">
                <a:solidFill>
                  <a:srgbClr val="142640"/>
                </a:solidFill>
                <a:latin typeface="-apple-system"/>
              </a:rPr>
              <a:t>All Infrastructure and application configuration is defined in Code.</a:t>
            </a:r>
          </a:p>
          <a:p>
            <a:pPr lvl="1" fontAlgn="base">
              <a:spcAft>
                <a:spcPts val="750"/>
              </a:spcAft>
            </a:pPr>
            <a:r>
              <a:rPr lang="en-US" sz="1600" b="1" i="0" dirty="0">
                <a:solidFill>
                  <a:srgbClr val="142640"/>
                </a:solidFill>
                <a:effectLst/>
                <a:latin typeface="-apple-system"/>
              </a:rPr>
              <a:t>Enable consistency, repeatability, and eas</a:t>
            </a:r>
            <a:r>
              <a:rPr lang="en-US" sz="1600" b="1" dirty="0">
                <a:solidFill>
                  <a:srgbClr val="142640"/>
                </a:solidFill>
                <a:latin typeface="-apple-system"/>
              </a:rPr>
              <a:t>e of recovery</a:t>
            </a:r>
          </a:p>
          <a:p>
            <a:pPr marL="0" indent="0" defTabSz="914367" fontAlgn="base">
              <a:lnSpc>
                <a:spcPct val="90000"/>
              </a:lnSpc>
              <a:spcBef>
                <a:spcPts val="0"/>
              </a:spcBef>
              <a:spcAft>
                <a:spcPts val="750"/>
              </a:spcAft>
              <a:buSzTx/>
              <a:buNone/>
              <a:defRPr/>
            </a:pPr>
            <a:r>
              <a:rPr lang="en-US" sz="2000" b="1" i="0" dirty="0">
                <a:solidFill>
                  <a:srgbClr val="142640"/>
                </a:solidFill>
                <a:effectLst/>
                <a:latin typeface="-apple-system"/>
              </a:rPr>
              <a:t>Principle #2: </a:t>
            </a:r>
            <a:r>
              <a:rPr lang="en-US" sz="2000" b="1" dirty="0">
                <a:solidFill>
                  <a:srgbClr val="142640"/>
                </a:solidFill>
                <a:latin typeface="-apple-system"/>
              </a:rPr>
              <a:t>Version Controlled</a:t>
            </a:r>
            <a:endParaRPr lang="en-US" sz="2000" b="1" i="0" dirty="0">
              <a:solidFill>
                <a:srgbClr val="142640"/>
              </a:solidFill>
              <a:effectLst/>
              <a:latin typeface="-apple-system"/>
            </a:endParaRPr>
          </a:p>
          <a:p>
            <a:pPr lvl="1" defTabSz="914367" fontAlgn="base">
              <a:lnSpc>
                <a:spcPct val="90000"/>
              </a:lnSpc>
              <a:spcBef>
                <a:spcPts val="0"/>
              </a:spcBef>
              <a:spcAft>
                <a:spcPts val="750"/>
              </a:spcAft>
              <a:buSzTx/>
              <a:defRPr/>
            </a:pPr>
            <a:r>
              <a:rPr lang="en-US" sz="1600" b="1" dirty="0">
                <a:solidFill>
                  <a:srgbClr val="142640"/>
                </a:solidFill>
                <a:latin typeface="-apple-system"/>
              </a:rPr>
              <a:t>Every change is recorded, auditable, and revertible</a:t>
            </a: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Git becomes the </a:t>
            </a:r>
            <a:r>
              <a:rPr lang="en-US" sz="1600" b="1" dirty="0">
                <a:solidFill>
                  <a:srgbClr val="142640"/>
                </a:solidFill>
                <a:latin typeface="-apple-system"/>
              </a:rPr>
              <a:t>Single Source of Truth</a:t>
            </a: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Allows safe rollbacks and peer-reviewed changes</a:t>
            </a:r>
            <a:endParaRPr lang="en-US" sz="2400" b="1" i="0" dirty="0">
              <a:solidFill>
                <a:srgbClr val="142640"/>
              </a:solidFill>
              <a:effectLst/>
              <a:latin typeface="-apple-system"/>
            </a:endParaRPr>
          </a:p>
          <a:p>
            <a:pPr marL="0" indent="0" defTabSz="914367" fontAlgn="base">
              <a:lnSpc>
                <a:spcPct val="90000"/>
              </a:lnSpc>
              <a:spcBef>
                <a:spcPts val="0"/>
              </a:spcBef>
              <a:spcAft>
                <a:spcPts val="750"/>
              </a:spcAft>
              <a:buSzTx/>
              <a:buNone/>
              <a:defRPr/>
            </a:pPr>
            <a:r>
              <a:rPr lang="en-US" sz="2000" b="1" i="0" dirty="0">
                <a:solidFill>
                  <a:srgbClr val="142640"/>
                </a:solidFill>
                <a:effectLst/>
                <a:latin typeface="-apple-system"/>
              </a:rPr>
              <a:t>Principle #3: Pulled Automatically</a:t>
            </a: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GitOps tools monitor the Git repo and apply updates</a:t>
            </a: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Pull-based model ensures security (no external push)</a:t>
            </a:r>
            <a:endParaRPr lang="en-US" sz="2400" b="1" i="0" dirty="0">
              <a:solidFill>
                <a:srgbClr val="142640"/>
              </a:solidFill>
              <a:effectLst/>
              <a:latin typeface="-apple-system"/>
            </a:endParaRPr>
          </a:p>
          <a:p>
            <a:pPr marL="0" indent="0" defTabSz="914367" fontAlgn="base">
              <a:lnSpc>
                <a:spcPct val="90000"/>
              </a:lnSpc>
              <a:spcBef>
                <a:spcPts val="0"/>
              </a:spcBef>
              <a:spcAft>
                <a:spcPts val="750"/>
              </a:spcAft>
              <a:buSzTx/>
              <a:buNone/>
              <a:defRPr/>
            </a:pPr>
            <a:r>
              <a:rPr lang="en-US" sz="2000" b="1" i="0" dirty="0">
                <a:solidFill>
                  <a:srgbClr val="142640"/>
                </a:solidFill>
                <a:effectLst/>
                <a:latin typeface="-apple-system"/>
              </a:rPr>
              <a:t>Principal #4: Should </a:t>
            </a:r>
            <a:r>
              <a:rPr lang="en-US" sz="2000" b="1" dirty="0">
                <a:solidFill>
                  <a:srgbClr val="142640"/>
                </a:solidFill>
                <a:latin typeface="-apple-system"/>
              </a:rPr>
              <a:t>Reduce Drift</a:t>
            </a:r>
            <a:endParaRPr lang="en-US" sz="2000" b="1" i="0" dirty="0">
              <a:solidFill>
                <a:srgbClr val="142640"/>
              </a:solidFill>
              <a:effectLst/>
              <a:latin typeface="-apple-system"/>
            </a:endParaRP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Ensures self-healing infrastructure</a:t>
            </a:r>
          </a:p>
          <a:p>
            <a:pPr lvl="1" defTabSz="914367" fontAlgn="base">
              <a:lnSpc>
                <a:spcPct val="90000"/>
              </a:lnSpc>
              <a:spcBef>
                <a:spcPts val="0"/>
              </a:spcBef>
              <a:spcAft>
                <a:spcPts val="750"/>
              </a:spcAft>
              <a:buSzTx/>
              <a:defRPr/>
            </a:pPr>
            <a:r>
              <a:rPr lang="en-US" sz="1600" b="1" dirty="0">
                <a:solidFill>
                  <a:srgbClr val="142640"/>
                </a:solidFill>
                <a:latin typeface="-apple-system"/>
              </a:rPr>
              <a:t>Detects and corrects manual drift or unauthorized charges</a:t>
            </a:r>
          </a:p>
          <a:p>
            <a:pPr lvl="1" defTabSz="914367" fontAlgn="base">
              <a:lnSpc>
                <a:spcPct val="90000"/>
              </a:lnSpc>
              <a:spcBef>
                <a:spcPts val="0"/>
              </a:spcBef>
              <a:spcAft>
                <a:spcPts val="750"/>
              </a:spcAft>
              <a:buSzTx/>
              <a:defRPr/>
            </a:pPr>
            <a:r>
              <a:rPr lang="en-US" sz="1600" b="1" i="0" dirty="0">
                <a:solidFill>
                  <a:srgbClr val="142640"/>
                </a:solidFill>
                <a:effectLst/>
                <a:latin typeface="-apple-system"/>
              </a:rPr>
              <a:t>Provides observability into sync status</a:t>
            </a:r>
          </a:p>
        </p:txBody>
      </p:sp>
      <p:pic>
        <p:nvPicPr>
          <p:cNvPr id="1027" name="Picture 3" descr="What Is GitOps and Why Do We Need It? | Cprime Blogs">
            <a:extLst>
              <a:ext uri="{FF2B5EF4-FFF2-40B4-BE49-F238E27FC236}">
                <a16:creationId xmlns:a16="http://schemas.microsoft.com/office/drawing/2014/main" id="{3971C2C0-6544-8596-09E4-224A8BD8A3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6844" y="1435101"/>
            <a:ext cx="5318632" cy="507543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4" descr="Logo, company name&#10;&#10;Description automatically generated">
            <a:extLst>
              <a:ext uri="{FF2B5EF4-FFF2-40B4-BE49-F238E27FC236}">
                <a16:creationId xmlns:a16="http://schemas.microsoft.com/office/drawing/2014/main" id="{54FCE68A-80C0-A17D-6F28-BD33724453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25747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D74141-903A-DE72-4273-7CCEE33E7B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DD5C9A-CD5C-0F56-8EE1-8593C40B8212}"/>
              </a:ext>
            </a:extLst>
          </p:cNvPr>
          <p:cNvSpPr>
            <a:spLocks noGrp="1"/>
          </p:cNvSpPr>
          <p:nvPr>
            <p:ph type="title"/>
          </p:nvPr>
        </p:nvSpPr>
        <p:spPr>
          <a:xfrm>
            <a:off x="588263" y="457200"/>
            <a:ext cx="11018520" cy="553998"/>
          </a:xfrm>
        </p:spPr>
        <p:txBody>
          <a:bodyPr vert="horz" wrap="square" lIns="0" tIns="0" rIns="0" bIns="0" rtlCol="0" anchor="ctr">
            <a:normAutofit/>
          </a:bodyPr>
          <a:lstStyle/>
          <a:p>
            <a:r>
              <a:rPr lang="en-US" b="0" kern="1200" cap="none" spc="-50" baseline="0">
                <a:ln w="3175">
                  <a:noFill/>
                </a:ln>
                <a:effectLst/>
                <a:latin typeface="+mj-lt"/>
                <a:ea typeface="+mn-ea"/>
                <a:cs typeface="Segoe UI" pitchFamily="34" charset="0"/>
              </a:rPr>
              <a:t>Benefits</a:t>
            </a:r>
          </a:p>
        </p:txBody>
      </p:sp>
      <p:sp>
        <p:nvSpPr>
          <p:cNvPr id="15" name="Content Placeholder 2">
            <a:extLst>
              <a:ext uri="{FF2B5EF4-FFF2-40B4-BE49-F238E27FC236}">
                <a16:creationId xmlns:a16="http://schemas.microsoft.com/office/drawing/2014/main" id="{647C2BC2-9610-4AB1-843A-78D002985C78}"/>
              </a:ext>
            </a:extLst>
          </p:cNvPr>
          <p:cNvSpPr txBox="1">
            <a:spLocks/>
          </p:cNvSpPr>
          <p:nvPr/>
        </p:nvSpPr>
        <p:spPr>
          <a:xfrm>
            <a:off x="584201" y="1435100"/>
            <a:ext cx="6005286" cy="5285014"/>
          </a:xfrm>
          <a:prstGeom prst="rect">
            <a:avLst/>
          </a:prstGeom>
        </p:spPr>
        <p:txBody>
          <a:bodyPr vert="horz" wrap="square"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Immutable Infrastructure</a:t>
            </a:r>
          </a:p>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Fully Automated Systems</a:t>
            </a:r>
          </a:p>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Prevent Manual Intervention</a:t>
            </a:r>
          </a:p>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Everything as code</a:t>
            </a:r>
          </a:p>
          <a:p>
            <a:pPr lvl="0" defTabSz="932742">
              <a:lnSpc>
                <a:spcPct val="100000"/>
              </a:lnSpc>
              <a:spcBef>
                <a:spcPct val="20000"/>
              </a:spcBef>
              <a:buSzPct val="90000"/>
              <a:buFont typeface="Wingdings" panose="05000000000000000000" pitchFamily="2" charset="2"/>
              <a:buChar char=""/>
              <a:defRPr/>
            </a:pPr>
            <a:r>
              <a:rPr lang="en-US" dirty="0"/>
              <a:t>Auditability &amp; Change Control</a:t>
            </a:r>
          </a:p>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Improved Collaboration</a:t>
            </a:r>
          </a:p>
          <a:p>
            <a:pPr lvl="0" defTabSz="932742">
              <a:lnSpc>
                <a:spcPct val="100000"/>
              </a:lnSpc>
              <a:spcBef>
                <a:spcPct val="20000"/>
              </a:spcBef>
              <a:buSzPct val="90000"/>
              <a:buFont typeface="Wingdings" panose="05000000000000000000" pitchFamily="2" charset="2"/>
              <a:buChar char=""/>
              <a:defRPr/>
            </a:pPr>
            <a:r>
              <a:rPr lang="en-US" dirty="0"/>
              <a:t>Faster &amp; Safer Deployments</a:t>
            </a:r>
          </a:p>
          <a:p>
            <a:pPr lvl="0" defTabSz="932742">
              <a:lnSpc>
                <a:spcPct val="100000"/>
              </a:lnSpc>
              <a:spcBef>
                <a:spcPct val="20000"/>
              </a:spcBef>
              <a:buSzPct val="90000"/>
              <a:buFont typeface="Wingdings" panose="05000000000000000000" pitchFamily="2" charset="2"/>
              <a:buChar char=""/>
              <a:defRPr/>
            </a:pPr>
            <a:r>
              <a:rPr lang="en-US" dirty="0"/>
              <a:t>Enhanced Security Posture</a:t>
            </a:r>
          </a:p>
          <a:p>
            <a:pPr lvl="0" defTabSz="932742">
              <a:lnSpc>
                <a:spcPct val="100000"/>
              </a:lnSpc>
              <a:spcBef>
                <a:spcPct val="20000"/>
              </a:spcBef>
              <a:buSzPct val="90000"/>
              <a:buFont typeface="Wingdings" panose="05000000000000000000" pitchFamily="2" charset="2"/>
              <a:buChar char=""/>
              <a:defRPr/>
            </a:pPr>
            <a:r>
              <a:rPr lang="en-US" dirty="0"/>
              <a:t>Multi-Environment Consistency</a:t>
            </a:r>
          </a:p>
          <a:p>
            <a:pPr lvl="0" defTabSz="932742">
              <a:lnSpc>
                <a:spcPct val="100000"/>
              </a:lnSpc>
              <a:spcBef>
                <a:spcPct val="20000"/>
              </a:spcBef>
              <a:buSzPct val="90000"/>
              <a:buFont typeface="Wingdings" panose="05000000000000000000" pitchFamily="2" charset="2"/>
              <a:buChar char=""/>
              <a:defRPr/>
            </a:pPr>
            <a:r>
              <a:rPr kumimoji="0" lang="en-US" b="0" i="0" u="none" strike="noStrike" cap="none" normalizeH="0" noProof="0" dirty="0">
                <a:ln>
                  <a:noFill/>
                </a:ln>
                <a:effectLst/>
                <a:uLnTx/>
                <a:uFillTx/>
              </a:rPr>
              <a:t>BC/DR built in by design</a:t>
            </a:r>
          </a:p>
        </p:txBody>
      </p:sp>
      <p:pic>
        <p:nvPicPr>
          <p:cNvPr id="16" name="Picture 15" descr="Diagram, schematic&#10;&#10;Description automatically generated">
            <a:extLst>
              <a:ext uri="{FF2B5EF4-FFF2-40B4-BE49-F238E27FC236}">
                <a16:creationId xmlns:a16="http://schemas.microsoft.com/office/drawing/2014/main" id="{A02A97AA-8517-CECD-34A4-67B66DB41D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5927" y="1435100"/>
            <a:ext cx="4447221" cy="4833937"/>
          </a:xfrm>
          <a:prstGeom prst="rect">
            <a:avLst/>
          </a:prstGeom>
          <a:noFill/>
        </p:spPr>
      </p:pic>
      <p:pic>
        <p:nvPicPr>
          <p:cNvPr id="3" name="Picture 14" descr="Logo, company name&#10;&#10;Description automatically generated">
            <a:extLst>
              <a:ext uri="{FF2B5EF4-FFF2-40B4-BE49-F238E27FC236}">
                <a16:creationId xmlns:a16="http://schemas.microsoft.com/office/drawing/2014/main" id="{6D1220D8-2601-3FA2-F675-4E7D7F8952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29471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13530A-5EBB-8C21-88F1-526BDE08535D}"/>
              </a:ext>
            </a:extLst>
          </p:cNvPr>
          <p:cNvSpPr>
            <a:spLocks noGrp="1"/>
          </p:cNvSpPr>
          <p:nvPr>
            <p:ph type="title"/>
          </p:nvPr>
        </p:nvSpPr>
        <p:spPr>
          <a:xfrm>
            <a:off x="588263" y="457200"/>
            <a:ext cx="11018520" cy="553998"/>
          </a:xfrm>
        </p:spPr>
        <p:txBody>
          <a:bodyPr/>
          <a:lstStyle/>
          <a:p>
            <a:r>
              <a:rPr lang="en-US" dirty="0"/>
              <a:t>VCS Repo Architecture Options</a:t>
            </a:r>
          </a:p>
        </p:txBody>
      </p:sp>
      <p:graphicFrame>
        <p:nvGraphicFramePr>
          <p:cNvPr id="3" name="Table 2">
            <a:extLst>
              <a:ext uri="{FF2B5EF4-FFF2-40B4-BE49-F238E27FC236}">
                <a16:creationId xmlns:a16="http://schemas.microsoft.com/office/drawing/2014/main" id="{FCC5BD8B-FC23-B88C-42BF-BFBA03C36681}"/>
              </a:ext>
            </a:extLst>
          </p:cNvPr>
          <p:cNvGraphicFramePr>
            <a:graphicFrameLocks noGrp="1"/>
          </p:cNvGraphicFramePr>
          <p:nvPr>
            <p:extLst>
              <p:ext uri="{D42A27DB-BD31-4B8C-83A1-F6EECF244321}">
                <p14:modId xmlns:p14="http://schemas.microsoft.com/office/powerpoint/2010/main" val="223619157"/>
              </p:ext>
            </p:extLst>
          </p:nvPr>
        </p:nvGraphicFramePr>
        <p:xfrm>
          <a:off x="588263" y="1435100"/>
          <a:ext cx="11153794" cy="4965699"/>
        </p:xfrm>
        <a:graphic>
          <a:graphicData uri="http://schemas.openxmlformats.org/drawingml/2006/table">
            <a:tbl>
              <a:tblPr/>
              <a:tblGrid>
                <a:gridCol w="2769092">
                  <a:extLst>
                    <a:ext uri="{9D8B030D-6E8A-4147-A177-3AD203B41FA5}">
                      <a16:colId xmlns:a16="http://schemas.microsoft.com/office/drawing/2014/main" val="1233541881"/>
                    </a:ext>
                  </a:extLst>
                </a:gridCol>
                <a:gridCol w="2961339">
                  <a:extLst>
                    <a:ext uri="{9D8B030D-6E8A-4147-A177-3AD203B41FA5}">
                      <a16:colId xmlns:a16="http://schemas.microsoft.com/office/drawing/2014/main" val="2425710247"/>
                    </a:ext>
                  </a:extLst>
                </a:gridCol>
                <a:gridCol w="1600175">
                  <a:extLst>
                    <a:ext uri="{9D8B030D-6E8A-4147-A177-3AD203B41FA5}">
                      <a16:colId xmlns:a16="http://schemas.microsoft.com/office/drawing/2014/main" val="3300928064"/>
                    </a:ext>
                  </a:extLst>
                </a:gridCol>
                <a:gridCol w="1813166">
                  <a:extLst>
                    <a:ext uri="{9D8B030D-6E8A-4147-A177-3AD203B41FA5}">
                      <a16:colId xmlns:a16="http://schemas.microsoft.com/office/drawing/2014/main" val="1495231442"/>
                    </a:ext>
                  </a:extLst>
                </a:gridCol>
                <a:gridCol w="2010022">
                  <a:extLst>
                    <a:ext uri="{9D8B030D-6E8A-4147-A177-3AD203B41FA5}">
                      <a16:colId xmlns:a16="http://schemas.microsoft.com/office/drawing/2014/main" val="1783450750"/>
                    </a:ext>
                  </a:extLst>
                </a:gridCol>
              </a:tblGrid>
              <a:tr h="420619">
                <a:tc>
                  <a:txBody>
                    <a:bodyPr/>
                    <a:lstStyle/>
                    <a:p>
                      <a:r>
                        <a:rPr lang="en-US" sz="1900" dirty="0"/>
                        <a:t>Architecture</a:t>
                      </a:r>
                    </a:p>
                  </a:txBody>
                  <a:tcPr marL="53325" marR="53325" marT="26662" marB="26662" anchor="ctr">
                    <a:lnL>
                      <a:noFill/>
                    </a:lnL>
                    <a:lnR>
                      <a:noFill/>
                    </a:lnR>
                    <a:lnT>
                      <a:noFill/>
                    </a:lnT>
                    <a:lnB>
                      <a:noFill/>
                    </a:lnB>
                    <a:noFill/>
                  </a:tcPr>
                </a:tc>
                <a:tc>
                  <a:txBody>
                    <a:bodyPr/>
                    <a:lstStyle/>
                    <a:p>
                      <a:r>
                        <a:rPr lang="en-US" sz="1900"/>
                        <a:t>Best For</a:t>
                      </a:r>
                    </a:p>
                  </a:txBody>
                  <a:tcPr marL="53325" marR="53325" marT="26662" marB="26662" anchor="ctr">
                    <a:lnL>
                      <a:noFill/>
                    </a:lnL>
                    <a:lnR>
                      <a:noFill/>
                    </a:lnR>
                    <a:lnT>
                      <a:noFill/>
                    </a:lnT>
                    <a:lnB>
                      <a:noFill/>
                    </a:lnB>
                    <a:noFill/>
                  </a:tcPr>
                </a:tc>
                <a:tc>
                  <a:txBody>
                    <a:bodyPr/>
                    <a:lstStyle/>
                    <a:p>
                      <a:r>
                        <a:rPr lang="en-US" sz="1900"/>
                        <a:t>Complexity</a:t>
                      </a:r>
                    </a:p>
                  </a:txBody>
                  <a:tcPr marL="53325" marR="53325" marT="26662" marB="26662" anchor="ctr">
                    <a:lnL>
                      <a:noFill/>
                    </a:lnL>
                    <a:lnR>
                      <a:noFill/>
                    </a:lnR>
                    <a:lnT>
                      <a:noFill/>
                    </a:lnT>
                    <a:lnB>
                      <a:noFill/>
                    </a:lnB>
                    <a:noFill/>
                  </a:tcPr>
                </a:tc>
                <a:tc>
                  <a:txBody>
                    <a:bodyPr/>
                    <a:lstStyle/>
                    <a:p>
                      <a:r>
                        <a:rPr lang="en-US" sz="1900"/>
                        <a:t>Scales Well?</a:t>
                      </a:r>
                    </a:p>
                  </a:txBody>
                  <a:tcPr marL="53325" marR="53325" marT="26662" marB="26662" anchor="ctr">
                    <a:lnL>
                      <a:noFill/>
                    </a:lnL>
                    <a:lnR>
                      <a:noFill/>
                    </a:lnR>
                    <a:lnT>
                      <a:noFill/>
                    </a:lnT>
                    <a:lnB>
                      <a:noFill/>
                    </a:lnB>
                    <a:noFill/>
                  </a:tcPr>
                </a:tc>
                <a:tc>
                  <a:txBody>
                    <a:bodyPr/>
                    <a:lstStyle/>
                    <a:p>
                      <a:r>
                        <a:rPr lang="en-US" sz="1900"/>
                        <a:t>Team Isolation</a:t>
                      </a:r>
                    </a:p>
                  </a:txBody>
                  <a:tcPr marL="53325" marR="53325" marT="26662" marB="26662" anchor="ctr">
                    <a:lnL>
                      <a:noFill/>
                    </a:lnL>
                    <a:lnR>
                      <a:noFill/>
                    </a:lnR>
                    <a:lnT>
                      <a:noFill/>
                    </a:lnT>
                    <a:lnB>
                      <a:noFill/>
                    </a:lnB>
                    <a:noFill/>
                  </a:tcPr>
                </a:tc>
                <a:extLst>
                  <a:ext uri="{0D108BD9-81ED-4DB2-BD59-A6C34878D82A}">
                    <a16:rowId xmlns:a16="http://schemas.microsoft.com/office/drawing/2014/main" val="367116530"/>
                  </a:ext>
                </a:extLst>
              </a:tr>
              <a:tr h="420619">
                <a:tc>
                  <a:txBody>
                    <a:bodyPr/>
                    <a:lstStyle/>
                    <a:p>
                      <a:r>
                        <a:rPr lang="en-US" sz="1900"/>
                        <a:t>Single-Repo</a:t>
                      </a:r>
                    </a:p>
                  </a:txBody>
                  <a:tcPr marL="53325" marR="53325" marT="26662" marB="26662" anchor="ctr">
                    <a:lnL>
                      <a:noFill/>
                    </a:lnL>
                    <a:lnR>
                      <a:noFill/>
                    </a:lnR>
                    <a:lnT>
                      <a:noFill/>
                    </a:lnT>
                    <a:lnB>
                      <a:noFill/>
                    </a:lnB>
                    <a:noFill/>
                  </a:tcPr>
                </a:tc>
                <a:tc>
                  <a:txBody>
                    <a:bodyPr/>
                    <a:lstStyle/>
                    <a:p>
                      <a:r>
                        <a:rPr lang="en-US" sz="1900" dirty="0"/>
                        <a:t>Demos, POCs</a:t>
                      </a:r>
                    </a:p>
                  </a:txBody>
                  <a:tcPr marL="53325" marR="53325" marT="26662" marB="26662" anchor="ctr">
                    <a:lnL>
                      <a:noFill/>
                    </a:lnL>
                    <a:lnR>
                      <a:noFill/>
                    </a:lnR>
                    <a:lnT>
                      <a:noFill/>
                    </a:lnT>
                    <a:lnB>
                      <a:noFill/>
                    </a:lnB>
                    <a:noFill/>
                  </a:tcPr>
                </a:tc>
                <a:tc>
                  <a:txBody>
                    <a:bodyPr/>
                    <a:lstStyle/>
                    <a:p>
                      <a:r>
                        <a:rPr lang="en-US" sz="1900"/>
                        <a:t>Low</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1884932586"/>
                  </a:ext>
                </a:extLst>
              </a:tr>
              <a:tr h="420619">
                <a:tc>
                  <a:txBody>
                    <a:bodyPr/>
                    <a:lstStyle/>
                    <a:p>
                      <a:r>
                        <a:rPr lang="en-US" sz="1900"/>
                        <a:t>Two-Tree</a:t>
                      </a:r>
                    </a:p>
                  </a:txBody>
                  <a:tcPr marL="53325" marR="53325" marT="26662" marB="26662" anchor="ctr">
                    <a:lnL>
                      <a:noFill/>
                    </a:lnL>
                    <a:lnR>
                      <a:noFill/>
                    </a:lnR>
                    <a:lnT>
                      <a:noFill/>
                    </a:lnT>
                    <a:lnB>
                      <a:noFill/>
                    </a:lnB>
                    <a:noFill/>
                  </a:tcPr>
                </a:tc>
                <a:tc>
                  <a:txBody>
                    <a:bodyPr/>
                    <a:lstStyle/>
                    <a:p>
                      <a:r>
                        <a:rPr lang="en-US" sz="1900" dirty="0"/>
                        <a:t>SMBs, mid-size ops</a:t>
                      </a:r>
                    </a:p>
                  </a:txBody>
                  <a:tcPr marL="53325" marR="53325" marT="26662" marB="26662" anchor="ctr">
                    <a:lnL>
                      <a:noFill/>
                    </a:lnL>
                    <a:lnR>
                      <a:noFill/>
                    </a:lnR>
                    <a:lnT>
                      <a:noFill/>
                    </a:lnT>
                    <a:lnB>
                      <a:noFill/>
                    </a:lnB>
                    <a:noFill/>
                  </a:tcPr>
                </a:tc>
                <a:tc>
                  <a:txBody>
                    <a:bodyPr/>
                    <a:lstStyle/>
                    <a:p>
                      <a:r>
                        <a:rPr lang="en-US" sz="1900"/>
                        <a:t>Medium</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 Partial</a:t>
                      </a:r>
                    </a:p>
                  </a:txBody>
                  <a:tcPr marL="53325" marR="53325" marT="26662" marB="26662" anchor="ctr">
                    <a:lnL>
                      <a:noFill/>
                    </a:lnL>
                    <a:lnR>
                      <a:noFill/>
                    </a:lnR>
                    <a:lnT>
                      <a:noFill/>
                    </a:lnT>
                    <a:lnB>
                      <a:noFill/>
                    </a:lnB>
                    <a:noFill/>
                  </a:tcPr>
                </a:tc>
                <a:extLst>
                  <a:ext uri="{0D108BD9-81ED-4DB2-BD59-A6C34878D82A}">
                    <a16:rowId xmlns:a16="http://schemas.microsoft.com/office/drawing/2014/main" val="3672584342"/>
                  </a:ext>
                </a:extLst>
              </a:tr>
              <a:tr h="420619">
                <a:tc>
                  <a:txBody>
                    <a:bodyPr/>
                    <a:lstStyle/>
                    <a:p>
                      <a:r>
                        <a:rPr lang="en-US" sz="1900"/>
                        <a:t>Three-Tree</a:t>
                      </a:r>
                    </a:p>
                  </a:txBody>
                  <a:tcPr marL="53325" marR="53325" marT="26662" marB="26662" anchor="ctr">
                    <a:lnL>
                      <a:noFill/>
                    </a:lnL>
                    <a:lnR>
                      <a:noFill/>
                    </a:lnR>
                    <a:lnT>
                      <a:noFill/>
                    </a:lnT>
                    <a:lnB>
                      <a:noFill/>
                    </a:lnB>
                    <a:noFill/>
                  </a:tcPr>
                </a:tc>
                <a:tc>
                  <a:txBody>
                    <a:bodyPr/>
                    <a:lstStyle/>
                    <a:p>
                      <a:r>
                        <a:rPr lang="en-US" sz="1900" dirty="0"/>
                        <a:t>Enterprise, regulated orgs</a:t>
                      </a:r>
                    </a:p>
                  </a:txBody>
                  <a:tcPr marL="53325" marR="53325" marT="26662" marB="26662" anchor="ctr">
                    <a:lnL>
                      <a:noFill/>
                    </a:lnL>
                    <a:lnR>
                      <a:noFill/>
                    </a:lnR>
                    <a:lnT>
                      <a:noFill/>
                    </a:lnT>
                    <a:lnB>
                      <a:noFill/>
                    </a:lnB>
                    <a:noFill/>
                  </a:tcPr>
                </a:tc>
                <a:tc>
                  <a:txBody>
                    <a:bodyPr/>
                    <a:lstStyle/>
                    <a:p>
                      <a:r>
                        <a:rPr lang="en-US" sz="1900"/>
                        <a:t>High</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3362297301"/>
                  </a:ext>
                </a:extLst>
              </a:tr>
              <a:tr h="715651">
                <a:tc>
                  <a:txBody>
                    <a:bodyPr/>
                    <a:lstStyle/>
                    <a:p>
                      <a:r>
                        <a:rPr lang="en-US" sz="1900" dirty="0"/>
                        <a:t>Env-per-Repo</a:t>
                      </a:r>
                    </a:p>
                  </a:txBody>
                  <a:tcPr marL="53325" marR="53325" marT="26662" marB="26662" anchor="ctr">
                    <a:lnL>
                      <a:noFill/>
                    </a:lnL>
                    <a:lnR>
                      <a:noFill/>
                    </a:lnR>
                    <a:lnT>
                      <a:noFill/>
                    </a:lnT>
                    <a:lnB>
                      <a:noFill/>
                    </a:lnB>
                    <a:noFill/>
                  </a:tcPr>
                </a:tc>
                <a:tc>
                  <a:txBody>
                    <a:bodyPr/>
                    <a:lstStyle/>
                    <a:p>
                      <a:r>
                        <a:rPr lang="en-US" sz="1900" dirty="0"/>
                        <a:t>Secure orgs, controlled release flows</a:t>
                      </a:r>
                    </a:p>
                  </a:txBody>
                  <a:tcPr marL="53325" marR="53325" marT="26662" marB="26662" anchor="ctr">
                    <a:lnL>
                      <a:noFill/>
                    </a:lnL>
                    <a:lnR>
                      <a:noFill/>
                    </a:lnR>
                    <a:lnT>
                      <a:noFill/>
                    </a:lnT>
                    <a:lnB>
                      <a:noFill/>
                    </a:lnB>
                    <a:noFill/>
                  </a:tcPr>
                </a:tc>
                <a:tc>
                  <a:txBody>
                    <a:bodyPr/>
                    <a:lstStyle/>
                    <a:p>
                      <a:r>
                        <a:rPr lang="en-US" sz="1900"/>
                        <a:t>Medium</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1273562427"/>
                  </a:ext>
                </a:extLst>
              </a:tr>
              <a:tr h="420619">
                <a:tc>
                  <a:txBody>
                    <a:bodyPr/>
                    <a:lstStyle/>
                    <a:p>
                      <a:r>
                        <a:rPr lang="en-US" sz="1900" dirty="0"/>
                        <a:t>Team-Based</a:t>
                      </a:r>
                    </a:p>
                  </a:txBody>
                  <a:tcPr marL="53325" marR="53325" marT="26662" marB="26662" anchor="ctr">
                    <a:lnL>
                      <a:noFill/>
                    </a:lnL>
                    <a:lnR>
                      <a:noFill/>
                    </a:lnR>
                    <a:lnT>
                      <a:noFill/>
                    </a:lnT>
                    <a:lnB>
                      <a:noFill/>
                    </a:lnB>
                    <a:noFill/>
                  </a:tcPr>
                </a:tc>
                <a:tc>
                  <a:txBody>
                    <a:bodyPr/>
                    <a:lstStyle/>
                    <a:p>
                      <a:r>
                        <a:rPr lang="en-US" sz="1900"/>
                        <a:t>Microservices, agile orgs</a:t>
                      </a:r>
                    </a:p>
                  </a:txBody>
                  <a:tcPr marL="53325" marR="53325" marT="26662" marB="26662" anchor="ctr">
                    <a:lnL>
                      <a:noFill/>
                    </a:lnL>
                    <a:lnR>
                      <a:noFill/>
                    </a:lnR>
                    <a:lnT>
                      <a:noFill/>
                    </a:lnT>
                    <a:lnB>
                      <a:noFill/>
                    </a:lnB>
                    <a:noFill/>
                  </a:tcPr>
                </a:tc>
                <a:tc>
                  <a:txBody>
                    <a:bodyPr/>
                    <a:lstStyle/>
                    <a:p>
                      <a:r>
                        <a:rPr lang="en-US" sz="1900"/>
                        <a:t>Medium</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3341201876"/>
                  </a:ext>
                </a:extLst>
              </a:tr>
              <a:tr h="715651">
                <a:tc>
                  <a:txBody>
                    <a:bodyPr/>
                    <a:lstStyle/>
                    <a:p>
                      <a:r>
                        <a:rPr lang="en-US" sz="1900"/>
                        <a:t>Layered</a:t>
                      </a:r>
                    </a:p>
                  </a:txBody>
                  <a:tcPr marL="53325" marR="53325" marT="26662" marB="26662" anchor="ctr">
                    <a:lnL>
                      <a:noFill/>
                    </a:lnL>
                    <a:lnR>
                      <a:noFill/>
                    </a:lnR>
                    <a:lnT>
                      <a:noFill/>
                    </a:lnT>
                    <a:lnB>
                      <a:noFill/>
                    </a:lnB>
                    <a:noFill/>
                  </a:tcPr>
                </a:tc>
                <a:tc>
                  <a:txBody>
                    <a:bodyPr/>
                    <a:lstStyle/>
                    <a:p>
                      <a:r>
                        <a:rPr lang="en-US" sz="1900" dirty="0"/>
                        <a:t>Platform teams + app teams</a:t>
                      </a:r>
                    </a:p>
                  </a:txBody>
                  <a:tcPr marL="53325" marR="53325" marT="26662" marB="26662" anchor="ctr">
                    <a:lnL>
                      <a:noFill/>
                    </a:lnL>
                    <a:lnR>
                      <a:noFill/>
                    </a:lnR>
                    <a:lnT>
                      <a:noFill/>
                    </a:lnT>
                    <a:lnB>
                      <a:noFill/>
                    </a:lnB>
                    <a:noFill/>
                  </a:tcPr>
                </a:tc>
                <a:tc>
                  <a:txBody>
                    <a:bodyPr/>
                    <a:lstStyle/>
                    <a:p>
                      <a:r>
                        <a:rPr lang="en-US" sz="1900"/>
                        <a:t>High</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468353473"/>
                  </a:ext>
                </a:extLst>
              </a:tr>
              <a:tr h="715651">
                <a:tc>
                  <a:txBody>
                    <a:bodyPr/>
                    <a:lstStyle/>
                    <a:p>
                      <a:r>
                        <a:rPr lang="en-US" sz="1900" dirty="0"/>
                        <a:t>App-of-Apps (Argo CD)</a:t>
                      </a:r>
                    </a:p>
                  </a:txBody>
                  <a:tcPr marL="53325" marR="53325" marT="26662" marB="26662" anchor="ctr">
                    <a:lnL>
                      <a:noFill/>
                    </a:lnL>
                    <a:lnR>
                      <a:noFill/>
                    </a:lnR>
                    <a:lnT>
                      <a:noFill/>
                    </a:lnT>
                    <a:lnB>
                      <a:noFill/>
                    </a:lnB>
                    <a:noFill/>
                  </a:tcPr>
                </a:tc>
                <a:tc>
                  <a:txBody>
                    <a:bodyPr/>
                    <a:lstStyle/>
                    <a:p>
                      <a:r>
                        <a:rPr lang="en-US" sz="1900"/>
                        <a:t>Kubernetes-heavy orgs</a:t>
                      </a:r>
                    </a:p>
                  </a:txBody>
                  <a:tcPr marL="53325" marR="53325" marT="26662" marB="26662" anchor="ctr">
                    <a:lnL>
                      <a:noFill/>
                    </a:lnL>
                    <a:lnR>
                      <a:noFill/>
                    </a:lnR>
                    <a:lnT>
                      <a:noFill/>
                    </a:lnT>
                    <a:lnB>
                      <a:noFill/>
                    </a:lnB>
                    <a:noFill/>
                  </a:tcPr>
                </a:tc>
                <a:tc>
                  <a:txBody>
                    <a:bodyPr/>
                    <a:lstStyle/>
                    <a:p>
                      <a:r>
                        <a:rPr lang="en-US" sz="1900" dirty="0"/>
                        <a:t>Medium</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a:t>⚠️ Coupled</a:t>
                      </a:r>
                    </a:p>
                  </a:txBody>
                  <a:tcPr marL="53325" marR="53325" marT="26662" marB="26662" anchor="ctr">
                    <a:lnL>
                      <a:noFill/>
                    </a:lnL>
                    <a:lnR>
                      <a:noFill/>
                    </a:lnR>
                    <a:lnT>
                      <a:noFill/>
                    </a:lnT>
                    <a:lnB>
                      <a:noFill/>
                    </a:lnB>
                    <a:noFill/>
                  </a:tcPr>
                </a:tc>
                <a:extLst>
                  <a:ext uri="{0D108BD9-81ED-4DB2-BD59-A6C34878D82A}">
                    <a16:rowId xmlns:a16="http://schemas.microsoft.com/office/drawing/2014/main" val="2865449587"/>
                  </a:ext>
                </a:extLst>
              </a:tr>
              <a:tr h="715651">
                <a:tc>
                  <a:txBody>
                    <a:bodyPr/>
                    <a:lstStyle/>
                    <a:p>
                      <a:r>
                        <a:rPr lang="en-US" sz="1900"/>
                        <a:t>Multi-Tenant</a:t>
                      </a:r>
                    </a:p>
                  </a:txBody>
                  <a:tcPr marL="53325" marR="53325" marT="26662" marB="26662" anchor="ctr">
                    <a:lnL>
                      <a:noFill/>
                    </a:lnL>
                    <a:lnR>
                      <a:noFill/>
                    </a:lnR>
                    <a:lnT>
                      <a:noFill/>
                    </a:lnT>
                    <a:lnB>
                      <a:noFill/>
                    </a:lnB>
                    <a:noFill/>
                  </a:tcPr>
                </a:tc>
                <a:tc>
                  <a:txBody>
                    <a:bodyPr/>
                    <a:lstStyle/>
                    <a:p>
                      <a:r>
                        <a:rPr lang="en-US" sz="1900"/>
                        <a:t>SaaS / B2B / Service Providers</a:t>
                      </a:r>
                    </a:p>
                  </a:txBody>
                  <a:tcPr marL="53325" marR="53325" marT="26662" marB="26662" anchor="ctr">
                    <a:lnL>
                      <a:noFill/>
                    </a:lnL>
                    <a:lnR>
                      <a:noFill/>
                    </a:lnR>
                    <a:lnT>
                      <a:noFill/>
                    </a:lnT>
                    <a:lnB>
                      <a:noFill/>
                    </a:lnB>
                    <a:noFill/>
                  </a:tcPr>
                </a:tc>
                <a:tc>
                  <a:txBody>
                    <a:bodyPr/>
                    <a:lstStyle/>
                    <a:p>
                      <a:r>
                        <a:rPr lang="en-US" sz="1900"/>
                        <a:t>Very High</a:t>
                      </a:r>
                    </a:p>
                  </a:txBody>
                  <a:tcPr marL="53325" marR="53325" marT="26662" marB="26662" anchor="ctr">
                    <a:lnL>
                      <a:noFill/>
                    </a:lnL>
                    <a:lnR>
                      <a:noFill/>
                    </a:lnR>
                    <a:lnT>
                      <a:noFill/>
                    </a:lnT>
                    <a:lnB>
                      <a:noFill/>
                    </a:lnB>
                    <a:noFill/>
                  </a:tcPr>
                </a:tc>
                <a:tc>
                  <a:txBody>
                    <a:bodyPr/>
                    <a:lstStyle/>
                    <a:p>
                      <a:r>
                        <a:rPr lang="en-US" sz="1900"/>
                        <a:t>✅✅✅</a:t>
                      </a:r>
                    </a:p>
                  </a:txBody>
                  <a:tcPr marL="53325" marR="53325" marT="26662" marB="26662" anchor="ctr">
                    <a:lnL>
                      <a:noFill/>
                    </a:lnL>
                    <a:lnR>
                      <a:noFill/>
                    </a:lnR>
                    <a:lnT>
                      <a:noFill/>
                    </a:lnT>
                    <a:lnB>
                      <a:noFill/>
                    </a:lnB>
                    <a:noFill/>
                  </a:tcPr>
                </a:tc>
                <a:tc>
                  <a:txBody>
                    <a:bodyPr/>
                    <a:lstStyle/>
                    <a:p>
                      <a:r>
                        <a:rPr lang="en-US" sz="1900" dirty="0"/>
                        <a:t>✅✅✅</a:t>
                      </a:r>
                    </a:p>
                  </a:txBody>
                  <a:tcPr marL="53325" marR="53325" marT="26662" marB="26662" anchor="ctr">
                    <a:lnL>
                      <a:noFill/>
                    </a:lnL>
                    <a:lnR>
                      <a:noFill/>
                    </a:lnR>
                    <a:lnT>
                      <a:noFill/>
                    </a:lnT>
                    <a:lnB>
                      <a:noFill/>
                    </a:lnB>
                    <a:noFill/>
                  </a:tcPr>
                </a:tc>
                <a:extLst>
                  <a:ext uri="{0D108BD9-81ED-4DB2-BD59-A6C34878D82A}">
                    <a16:rowId xmlns:a16="http://schemas.microsoft.com/office/drawing/2014/main" val="548573932"/>
                  </a:ext>
                </a:extLst>
              </a:tr>
            </a:tbl>
          </a:graphicData>
        </a:graphic>
      </p:graphicFrame>
      <p:pic>
        <p:nvPicPr>
          <p:cNvPr id="2" name="Picture 14" descr="Logo, company name&#10;&#10;Description automatically generated">
            <a:extLst>
              <a:ext uri="{FF2B5EF4-FFF2-40B4-BE49-F238E27FC236}">
                <a16:creationId xmlns:a16="http://schemas.microsoft.com/office/drawing/2014/main" id="{900F2323-367A-40A2-BEA1-DAA3E2B7F2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4993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93C3D-1430-7AE6-82D9-ACFCF712E4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213B17-646F-5DEC-4928-D5536CE94CFF}"/>
              </a:ext>
            </a:extLst>
          </p:cNvPr>
          <p:cNvSpPr>
            <a:spLocks noGrp="1"/>
          </p:cNvSpPr>
          <p:nvPr>
            <p:ph type="title"/>
          </p:nvPr>
        </p:nvSpPr>
        <p:spPr>
          <a:xfrm>
            <a:off x="588263" y="457200"/>
            <a:ext cx="11018520" cy="553998"/>
          </a:xfrm>
        </p:spPr>
        <p:txBody>
          <a:bodyPr wrap="square" anchor="ctr">
            <a:normAutofit/>
          </a:bodyPr>
          <a:lstStyle/>
          <a:p>
            <a:r>
              <a:rPr lang="en-GB" dirty="0"/>
              <a:t>What is Infrastructure as Code</a:t>
            </a:r>
          </a:p>
        </p:txBody>
      </p:sp>
      <p:sp>
        <p:nvSpPr>
          <p:cNvPr id="3" name="TextBox 2">
            <a:extLst>
              <a:ext uri="{FF2B5EF4-FFF2-40B4-BE49-F238E27FC236}">
                <a16:creationId xmlns:a16="http://schemas.microsoft.com/office/drawing/2014/main" id="{A7E52A7B-BD81-F196-A425-96E995611724}"/>
              </a:ext>
            </a:extLst>
          </p:cNvPr>
          <p:cNvSpPr txBox="1"/>
          <p:nvPr/>
        </p:nvSpPr>
        <p:spPr>
          <a:xfrm flipH="1">
            <a:off x="675629" y="1555844"/>
            <a:ext cx="10665660" cy="5539978"/>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2400" dirty="0"/>
              <a:t>Infrastructure as Code (IaC) is an approach to infrastructure automation based on practices from software development. </a:t>
            </a:r>
          </a:p>
          <a:p>
            <a:pPr marL="342900" indent="-342900" algn="l">
              <a:buFont typeface="Arial" panose="020B0604020202020204" pitchFamily="34" charset="0"/>
              <a:buChar char="•"/>
            </a:pPr>
            <a:endParaRPr lang="en-US" sz="2400" dirty="0"/>
          </a:p>
          <a:p>
            <a:pPr marL="342900" indent="-342900" algn="l">
              <a:buFont typeface="Arial" panose="020B0604020202020204" pitchFamily="34" charset="0"/>
              <a:buChar char="•"/>
            </a:pPr>
            <a:r>
              <a:rPr lang="en-US" sz="2400" dirty="0"/>
              <a:t>It emphasizes consistent, repeatable routines for provisioning and changing systems and their configuration.</a:t>
            </a:r>
          </a:p>
          <a:p>
            <a:pPr marL="342900" indent="-342900" algn="l">
              <a:buFont typeface="Arial" panose="020B0604020202020204" pitchFamily="34" charset="0"/>
              <a:buChar char="•"/>
            </a:pPr>
            <a:endParaRPr lang="en-US" sz="2400" dirty="0"/>
          </a:p>
          <a:p>
            <a:pPr marL="342900" indent="-342900" algn="l">
              <a:buFont typeface="Arial" panose="020B0604020202020204" pitchFamily="34" charset="0"/>
              <a:buChar char="•"/>
            </a:pPr>
            <a:r>
              <a:rPr lang="en-US" sz="2400" dirty="0"/>
              <a:t>Changes are made to definitions and then rolled out to systems through unattended processes that include validation. </a:t>
            </a:r>
          </a:p>
          <a:p>
            <a:pPr marL="342900" indent="-342900" algn="l">
              <a:buFont typeface="Arial" panose="020B0604020202020204" pitchFamily="34" charset="0"/>
              <a:buChar char="•"/>
            </a:pPr>
            <a:endParaRPr lang="en-US" sz="2400" dirty="0"/>
          </a:p>
          <a:p>
            <a:pPr marL="342900" indent="-342900" algn="l">
              <a:buFont typeface="Arial" panose="020B0604020202020204" pitchFamily="34" charset="0"/>
              <a:buChar char="•"/>
            </a:pPr>
            <a:r>
              <a:rPr lang="en-US" sz="2400" dirty="0"/>
              <a:t>Reduces the time to provision when compared to manual deployment models. </a:t>
            </a:r>
          </a:p>
          <a:p>
            <a:pPr marL="342900" indent="-342900" algn="l">
              <a:buFont typeface="Arial" panose="020B0604020202020204" pitchFamily="34" charset="0"/>
              <a:buChar char="•"/>
            </a:pPr>
            <a:endParaRPr lang="en-US" sz="2400" dirty="0"/>
          </a:p>
          <a:p>
            <a:pPr marL="342900" indent="-342900" algn="l">
              <a:buFont typeface="Arial" panose="020B0604020202020204" pitchFamily="34" charset="0"/>
              <a:buChar char="•"/>
            </a:pPr>
            <a:r>
              <a:rPr lang="en-US" sz="2400" dirty="0"/>
              <a:t>The Great Pet vs Cattle Debate </a:t>
            </a:r>
            <a:r>
              <a:rPr lang="en-US" sz="2400" i="1" dirty="0"/>
              <a:t>(hint: there really is no debate)</a:t>
            </a:r>
          </a:p>
          <a:p>
            <a:pPr marL="342900" indent="-342900" algn="l">
              <a:buFont typeface="Arial" panose="020B0604020202020204" pitchFamily="34" charset="0"/>
              <a:buChar char="•"/>
            </a:pPr>
            <a:endParaRPr lang="en-US" sz="2400" dirty="0"/>
          </a:p>
          <a:p>
            <a:pPr marL="342900" indent="-342900" algn="l">
              <a:buFont typeface="Arial" panose="020B0604020202020204" pitchFamily="34" charset="0"/>
              <a:buChar char="•"/>
            </a:pPr>
            <a:endParaRPr lang="en-US" sz="2400" dirty="0"/>
          </a:p>
        </p:txBody>
      </p:sp>
      <p:pic>
        <p:nvPicPr>
          <p:cNvPr id="4" name="Picture 14" descr="Logo, company name&#10;&#10;Description automatically generated">
            <a:extLst>
              <a:ext uri="{FF2B5EF4-FFF2-40B4-BE49-F238E27FC236}">
                <a16:creationId xmlns:a16="http://schemas.microsoft.com/office/drawing/2014/main" id="{22ABB5D7-2206-452C-86B8-8238CDAE18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ED71FEA-6E3C-BDB5-5A17-697726A4CA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1383" y="1287244"/>
            <a:ext cx="5951695" cy="5187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93602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randombar(horizontal)">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500"/>
                                        <p:tgtEl>
                                          <p:spTgt spid="3074"/>
                                        </p:tgtEl>
                                        <p:attrNameLst>
                                          <p:attrName>ppt_x</p:attrName>
                                        </p:attrNameLst>
                                      </p:cBhvr>
                                      <p:tavLst>
                                        <p:tav tm="0">
                                          <p:val>
                                            <p:strVal val="ppt_x"/>
                                          </p:val>
                                        </p:tav>
                                        <p:tav tm="100000">
                                          <p:val>
                                            <p:strVal val="ppt_x"/>
                                          </p:val>
                                        </p:tav>
                                      </p:tavLst>
                                    </p:anim>
                                    <p:anim calcmode="lin" valueType="num">
                                      <p:cBhvr additive="base">
                                        <p:cTn id="12" dur="500"/>
                                        <p:tgtEl>
                                          <p:spTgt spid="3074"/>
                                        </p:tgtEl>
                                        <p:attrNameLst>
                                          <p:attrName>ppt_y</p:attrName>
                                        </p:attrNameLst>
                                      </p:cBhvr>
                                      <p:tavLst>
                                        <p:tav tm="0">
                                          <p:val>
                                            <p:strVal val="ppt_y"/>
                                          </p:val>
                                        </p:tav>
                                        <p:tav tm="100000">
                                          <p:val>
                                            <p:strVal val="1+ppt_h/2"/>
                                          </p:val>
                                        </p:tav>
                                      </p:tavLst>
                                    </p:anim>
                                    <p:set>
                                      <p:cBhvr>
                                        <p:cTn id="13" dur="1" fill="hold">
                                          <p:stCondLst>
                                            <p:cond delay="499"/>
                                          </p:stCondLst>
                                        </p:cTn>
                                        <p:tgtEl>
                                          <p:spTgt spid="307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1AC835-5826-D26F-5A75-028DBE6B68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261EA4-D796-8770-BB88-0136631D297C}"/>
              </a:ext>
            </a:extLst>
          </p:cNvPr>
          <p:cNvSpPr>
            <a:spLocks noGrp="1"/>
          </p:cNvSpPr>
          <p:nvPr>
            <p:ph type="title"/>
          </p:nvPr>
        </p:nvSpPr>
        <p:spPr>
          <a:xfrm>
            <a:off x="588263" y="457200"/>
            <a:ext cx="11018520" cy="553998"/>
          </a:xfrm>
        </p:spPr>
        <p:txBody>
          <a:bodyPr wrap="square" anchor="ctr">
            <a:normAutofit/>
          </a:bodyPr>
          <a:lstStyle/>
          <a:p>
            <a:r>
              <a:rPr lang="en-GB" dirty="0"/>
              <a:t>Imperative vs Declarative</a:t>
            </a:r>
          </a:p>
        </p:txBody>
      </p:sp>
      <p:pic>
        <p:nvPicPr>
          <p:cNvPr id="11266" name="Picture 2" descr="Smith Residence | Rick and Morty Wiki | Fandom">
            <a:extLst>
              <a:ext uri="{FF2B5EF4-FFF2-40B4-BE49-F238E27FC236}">
                <a16:creationId xmlns:a16="http://schemas.microsoft.com/office/drawing/2014/main" id="{0FDADA74-2AA8-159B-EC14-B8504E8CA7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896" y="4832373"/>
            <a:ext cx="2460053" cy="1378975"/>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1272" name="Picture 8" descr="Rick And Morty Fans Can't Get Over Rick Driving A Normal Car In S6">
            <a:extLst>
              <a:ext uri="{FF2B5EF4-FFF2-40B4-BE49-F238E27FC236}">
                <a16:creationId xmlns:a16="http://schemas.microsoft.com/office/drawing/2014/main" id="{86DBBBBE-77B8-811C-86A8-B378B574A1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97145" y="4916426"/>
            <a:ext cx="2306025" cy="1294922"/>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pic>
        <p:nvPicPr>
          <p:cNvPr id="11274" name="Picture 10" descr="Pin de Cody Ainsworth em Enviroments">
            <a:extLst>
              <a:ext uri="{FF2B5EF4-FFF2-40B4-BE49-F238E27FC236}">
                <a16:creationId xmlns:a16="http://schemas.microsoft.com/office/drawing/2014/main" id="{A0321396-6153-8AFF-C00A-3A6E7CFDE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39296" y="1494195"/>
            <a:ext cx="3950929" cy="2222398"/>
          </a:xfrm>
          <a:prstGeom prst="rect">
            <a:avLst/>
          </a:prstGeom>
          <a:noFill/>
          <a:effectLst>
            <a:softEdge rad="215900"/>
          </a:effectLst>
          <a:extLst>
            <a:ext uri="{909E8E84-426E-40DD-AFC4-6F175D3DCCD1}">
              <a14:hiddenFill xmlns:a14="http://schemas.microsoft.com/office/drawing/2010/main">
                <a:solidFill>
                  <a:srgbClr val="FFFFFF"/>
                </a:solidFill>
              </a14:hiddenFill>
            </a:ext>
          </a:extLst>
        </p:spPr>
      </p:pic>
      <p:pic>
        <p:nvPicPr>
          <p:cNvPr id="11276" name="Picture 12" descr="Mortytown | Rick and Morty Wiki | Fandom">
            <a:extLst>
              <a:ext uri="{FF2B5EF4-FFF2-40B4-BE49-F238E27FC236}">
                <a16:creationId xmlns:a16="http://schemas.microsoft.com/office/drawing/2014/main" id="{D3EEFAFE-E2E1-F23F-2DBA-70EE92E547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18366" y="4916426"/>
            <a:ext cx="2306025" cy="1296538"/>
          </a:xfrm>
          <a:prstGeom prst="rect">
            <a:avLst/>
          </a:prstGeom>
          <a:noFill/>
          <a:effectLst>
            <a:softEdge rad="101600"/>
          </a:effectLst>
          <a:extLst>
            <a:ext uri="{909E8E84-426E-40DD-AFC4-6F175D3DCCD1}">
              <a14:hiddenFill xmlns:a14="http://schemas.microsoft.com/office/drawing/2010/main">
                <a:solidFill>
                  <a:srgbClr val="FFFFFF"/>
                </a:solidFill>
              </a14:hiddenFill>
            </a:ext>
          </a:extLst>
        </p:spPr>
      </p:pic>
      <p:pic>
        <p:nvPicPr>
          <p:cNvPr id="11278" name="Picture 14" descr="Rick and Morty season 7 panel talks Justin Roiland soundalikes and anime |  Polygon">
            <a:extLst>
              <a:ext uri="{FF2B5EF4-FFF2-40B4-BE49-F238E27FC236}">
                <a16:creationId xmlns:a16="http://schemas.microsoft.com/office/drawing/2014/main" id="{010970C4-83F5-7D90-6ABD-FDF6DC0737B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823787" y="4916426"/>
            <a:ext cx="2011721" cy="1296538"/>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3BE2C92-A206-EEDB-2AC5-4687DD049AC5}"/>
              </a:ext>
            </a:extLst>
          </p:cNvPr>
          <p:cNvSpPr txBox="1"/>
          <p:nvPr/>
        </p:nvSpPr>
        <p:spPr>
          <a:xfrm>
            <a:off x="999016" y="1353550"/>
            <a:ext cx="6361832" cy="923330"/>
          </a:xfrm>
          <a:prstGeom prst="rect">
            <a:avLst/>
          </a:prstGeom>
          <a:noFill/>
        </p:spPr>
        <p:txBody>
          <a:bodyPr wrap="square" lIns="0" tIns="0" rIns="0" bIns="0" rtlCol="0">
            <a:spAutoFit/>
          </a:bodyPr>
          <a:lstStyle/>
          <a:p>
            <a:pPr algn="l"/>
            <a:r>
              <a:rPr lang="en-US" sz="2000" b="1" dirty="0"/>
              <a:t>Imperative (procedural): </a:t>
            </a:r>
            <a:r>
              <a:rPr lang="en-US" sz="2000" dirty="0"/>
              <a:t>Defines specific commands that need to be executed in the appropriate order to the end with desired conclusion.. </a:t>
            </a:r>
          </a:p>
        </p:txBody>
      </p:sp>
      <p:sp>
        <p:nvSpPr>
          <p:cNvPr id="7" name="TextBox 6">
            <a:extLst>
              <a:ext uri="{FF2B5EF4-FFF2-40B4-BE49-F238E27FC236}">
                <a16:creationId xmlns:a16="http://schemas.microsoft.com/office/drawing/2014/main" id="{B841253E-B7F2-B3BA-73AD-AAEE3B20FDB0}"/>
              </a:ext>
            </a:extLst>
          </p:cNvPr>
          <p:cNvSpPr txBox="1"/>
          <p:nvPr/>
        </p:nvSpPr>
        <p:spPr>
          <a:xfrm>
            <a:off x="929573" y="6246911"/>
            <a:ext cx="1434816" cy="307777"/>
          </a:xfrm>
          <a:prstGeom prst="rect">
            <a:avLst/>
          </a:prstGeom>
          <a:noFill/>
        </p:spPr>
        <p:txBody>
          <a:bodyPr wrap="none" lIns="0" tIns="0" rIns="0" bIns="0" rtlCol="0">
            <a:spAutoFit/>
          </a:bodyPr>
          <a:lstStyle/>
          <a:p>
            <a:pPr algn="l"/>
            <a:r>
              <a:rPr lang="en-US" sz="2000" dirty="0"/>
              <a:t>Leave House</a:t>
            </a:r>
          </a:p>
        </p:txBody>
      </p:sp>
      <p:sp>
        <p:nvSpPr>
          <p:cNvPr id="8" name="TextBox 7">
            <a:extLst>
              <a:ext uri="{FF2B5EF4-FFF2-40B4-BE49-F238E27FC236}">
                <a16:creationId xmlns:a16="http://schemas.microsoft.com/office/drawing/2014/main" id="{EC2CC58D-7655-D9B3-B15C-229D634BBC46}"/>
              </a:ext>
            </a:extLst>
          </p:cNvPr>
          <p:cNvSpPr txBox="1"/>
          <p:nvPr/>
        </p:nvSpPr>
        <p:spPr>
          <a:xfrm>
            <a:off x="3768693" y="6246911"/>
            <a:ext cx="1562928" cy="307777"/>
          </a:xfrm>
          <a:prstGeom prst="rect">
            <a:avLst/>
          </a:prstGeom>
          <a:noFill/>
        </p:spPr>
        <p:txBody>
          <a:bodyPr wrap="none" lIns="0" tIns="0" rIns="0" bIns="0" rtlCol="0">
            <a:spAutoFit/>
          </a:bodyPr>
          <a:lstStyle/>
          <a:p>
            <a:pPr algn="l"/>
            <a:r>
              <a:rPr lang="en-US" sz="2000" dirty="0"/>
              <a:t>Get in the Car</a:t>
            </a:r>
          </a:p>
        </p:txBody>
      </p:sp>
      <p:sp>
        <p:nvSpPr>
          <p:cNvPr id="9" name="TextBox 8">
            <a:extLst>
              <a:ext uri="{FF2B5EF4-FFF2-40B4-BE49-F238E27FC236}">
                <a16:creationId xmlns:a16="http://schemas.microsoft.com/office/drawing/2014/main" id="{167B5CE9-9F39-D1A9-9AB8-D82AF030C87C}"/>
              </a:ext>
            </a:extLst>
          </p:cNvPr>
          <p:cNvSpPr txBox="1"/>
          <p:nvPr/>
        </p:nvSpPr>
        <p:spPr>
          <a:xfrm>
            <a:off x="6327337" y="6211348"/>
            <a:ext cx="1888081" cy="307777"/>
          </a:xfrm>
          <a:prstGeom prst="rect">
            <a:avLst/>
          </a:prstGeom>
          <a:noFill/>
        </p:spPr>
        <p:txBody>
          <a:bodyPr wrap="none" lIns="0" tIns="0" rIns="0" bIns="0" rtlCol="0">
            <a:spAutoFit/>
          </a:bodyPr>
          <a:lstStyle/>
          <a:p>
            <a:pPr algn="l"/>
            <a:r>
              <a:rPr lang="en-US" sz="2000" dirty="0"/>
              <a:t>Drive Downtown</a:t>
            </a:r>
          </a:p>
        </p:txBody>
      </p:sp>
      <p:sp>
        <p:nvSpPr>
          <p:cNvPr id="10" name="TextBox 9">
            <a:extLst>
              <a:ext uri="{FF2B5EF4-FFF2-40B4-BE49-F238E27FC236}">
                <a16:creationId xmlns:a16="http://schemas.microsoft.com/office/drawing/2014/main" id="{633C72DC-CEE6-53F4-F967-1AE425BFE00E}"/>
              </a:ext>
            </a:extLst>
          </p:cNvPr>
          <p:cNvSpPr txBox="1"/>
          <p:nvPr/>
        </p:nvSpPr>
        <p:spPr>
          <a:xfrm>
            <a:off x="9114272" y="6173603"/>
            <a:ext cx="1430747" cy="615553"/>
          </a:xfrm>
          <a:prstGeom prst="rect">
            <a:avLst/>
          </a:prstGeom>
          <a:noFill/>
        </p:spPr>
        <p:txBody>
          <a:bodyPr wrap="square" lIns="0" tIns="0" rIns="0" bIns="0" rtlCol="0">
            <a:spAutoFit/>
          </a:bodyPr>
          <a:lstStyle/>
          <a:p>
            <a:pPr algn="l"/>
            <a:r>
              <a:rPr lang="en-US" sz="2000" dirty="0"/>
              <a:t>Stop to take in the sights</a:t>
            </a:r>
          </a:p>
        </p:txBody>
      </p:sp>
      <p:sp>
        <p:nvSpPr>
          <p:cNvPr id="11" name="TextBox 10">
            <a:extLst>
              <a:ext uri="{FF2B5EF4-FFF2-40B4-BE49-F238E27FC236}">
                <a16:creationId xmlns:a16="http://schemas.microsoft.com/office/drawing/2014/main" id="{2501E1F7-65B9-4B9D-ADB1-3A23510619A4}"/>
              </a:ext>
            </a:extLst>
          </p:cNvPr>
          <p:cNvSpPr txBox="1"/>
          <p:nvPr/>
        </p:nvSpPr>
        <p:spPr>
          <a:xfrm>
            <a:off x="8687127" y="1416876"/>
            <a:ext cx="1575752" cy="307777"/>
          </a:xfrm>
          <a:prstGeom prst="rect">
            <a:avLst/>
          </a:prstGeom>
          <a:noFill/>
        </p:spPr>
        <p:txBody>
          <a:bodyPr wrap="none" lIns="0" tIns="0" rIns="0" bIns="0" rtlCol="0">
            <a:spAutoFit/>
          </a:bodyPr>
          <a:lstStyle/>
          <a:p>
            <a:pPr algn="l"/>
            <a:r>
              <a:rPr lang="en-US" sz="2000" dirty="0"/>
              <a:t>    Destination</a:t>
            </a:r>
          </a:p>
        </p:txBody>
      </p:sp>
      <p:cxnSp>
        <p:nvCxnSpPr>
          <p:cNvPr id="13" name="Straight Arrow Connector 12">
            <a:extLst>
              <a:ext uri="{FF2B5EF4-FFF2-40B4-BE49-F238E27FC236}">
                <a16:creationId xmlns:a16="http://schemas.microsoft.com/office/drawing/2014/main" id="{B3B1EC83-52E9-9F6A-188D-C1F1B0C65EF2}"/>
              </a:ext>
            </a:extLst>
          </p:cNvPr>
          <p:cNvCxnSpPr>
            <a:stCxn id="11266" idx="3"/>
          </p:cNvCxnSpPr>
          <p:nvPr/>
        </p:nvCxnSpPr>
        <p:spPr>
          <a:xfrm flipV="1">
            <a:off x="2981949" y="5521860"/>
            <a:ext cx="357188"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3899AE3-60B1-598F-BE4D-2F0DF388E04C}"/>
              </a:ext>
            </a:extLst>
          </p:cNvPr>
          <p:cNvCxnSpPr>
            <a:stCxn id="11272" idx="3"/>
          </p:cNvCxnSpPr>
          <p:nvPr/>
        </p:nvCxnSpPr>
        <p:spPr>
          <a:xfrm flipV="1">
            <a:off x="5703170" y="5563079"/>
            <a:ext cx="357852" cy="808"/>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727CCB4-1466-C62B-C6FA-88658B748DA8}"/>
              </a:ext>
            </a:extLst>
          </p:cNvPr>
          <p:cNvCxnSpPr>
            <a:stCxn id="11276" idx="3"/>
          </p:cNvCxnSpPr>
          <p:nvPr/>
        </p:nvCxnSpPr>
        <p:spPr>
          <a:xfrm>
            <a:off x="8424391" y="5564695"/>
            <a:ext cx="3511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5F9FEFC-94CA-5F9B-4BBA-08572C54C99E}"/>
              </a:ext>
            </a:extLst>
          </p:cNvPr>
          <p:cNvCxnSpPr>
            <a:cxnSpLocks/>
            <a:stCxn id="11278" idx="0"/>
          </p:cNvCxnSpPr>
          <p:nvPr/>
        </p:nvCxnSpPr>
        <p:spPr>
          <a:xfrm flipV="1">
            <a:off x="9829648" y="3716593"/>
            <a:ext cx="0" cy="119983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0CF4B9F-C84E-E899-44BE-CEF8079F679F}"/>
              </a:ext>
            </a:extLst>
          </p:cNvPr>
          <p:cNvSpPr txBox="1"/>
          <p:nvPr/>
        </p:nvSpPr>
        <p:spPr>
          <a:xfrm>
            <a:off x="999016" y="2637528"/>
            <a:ext cx="6361832" cy="1292662"/>
          </a:xfrm>
          <a:prstGeom prst="rect">
            <a:avLst/>
          </a:prstGeom>
          <a:noFill/>
        </p:spPr>
        <p:txBody>
          <a:bodyPr wrap="square" lIns="0" tIns="0" rIns="0" bIns="0" rtlCol="0">
            <a:spAutoFit/>
          </a:bodyPr>
          <a:lstStyle/>
          <a:p>
            <a:pPr algn="l"/>
            <a:r>
              <a:rPr lang="en-US" sz="2000" b="1" dirty="0"/>
              <a:t>Declarative (functional): </a:t>
            </a:r>
            <a:r>
              <a:rPr lang="en-US" sz="2000" dirty="0"/>
              <a:t>Defines the desired state and the system executes what needs to happen to achieve that desired state. </a:t>
            </a:r>
          </a:p>
          <a:p>
            <a:pPr algn="ctr"/>
            <a:endParaRPr lang="en-US" sz="2400" b="1" dirty="0"/>
          </a:p>
        </p:txBody>
      </p:sp>
      <p:pic>
        <p:nvPicPr>
          <p:cNvPr id="4" name="Picture 2" descr="Things that should exist: GPS voiced by Rick and Morty - rick and morty  post - Imgur">
            <a:extLst>
              <a:ext uri="{FF2B5EF4-FFF2-40B4-BE49-F238E27FC236}">
                <a16:creationId xmlns:a16="http://schemas.microsoft.com/office/drawing/2014/main" id="{DF5B0E1C-38D7-D6E5-207E-7A735C27BFC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72000" y="3545742"/>
            <a:ext cx="2014424" cy="1134496"/>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cxnSp>
        <p:nvCxnSpPr>
          <p:cNvPr id="12" name="Connector: Elbow 11">
            <a:extLst>
              <a:ext uri="{FF2B5EF4-FFF2-40B4-BE49-F238E27FC236}">
                <a16:creationId xmlns:a16="http://schemas.microsoft.com/office/drawing/2014/main" id="{75927F6A-756B-D7C5-D11D-A193742AAB3B}"/>
              </a:ext>
            </a:extLst>
          </p:cNvPr>
          <p:cNvCxnSpPr>
            <a:cxnSpLocks/>
            <a:stCxn id="11266" idx="0"/>
            <a:endCxn id="4" idx="1"/>
          </p:cNvCxnSpPr>
          <p:nvPr/>
        </p:nvCxnSpPr>
        <p:spPr>
          <a:xfrm rot="5400000" flipH="1" flipV="1">
            <a:off x="2802270" y="3062644"/>
            <a:ext cx="719383" cy="2820077"/>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86148E5F-6933-A29A-2458-1D5183974198}"/>
              </a:ext>
            </a:extLst>
          </p:cNvPr>
          <p:cNvCxnSpPr>
            <a:cxnSpLocks/>
            <a:stCxn id="4" idx="3"/>
            <a:endCxn id="11274" idx="2"/>
          </p:cNvCxnSpPr>
          <p:nvPr/>
        </p:nvCxnSpPr>
        <p:spPr>
          <a:xfrm flipV="1">
            <a:off x="6586424" y="3716593"/>
            <a:ext cx="3128337" cy="396397"/>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507ACF-357E-974E-8238-A1616020270C}"/>
              </a:ext>
            </a:extLst>
          </p:cNvPr>
          <p:cNvSpPr txBox="1"/>
          <p:nvPr/>
        </p:nvSpPr>
        <p:spPr>
          <a:xfrm>
            <a:off x="4897693" y="4577651"/>
            <a:ext cx="1610954" cy="307777"/>
          </a:xfrm>
          <a:prstGeom prst="rect">
            <a:avLst/>
          </a:prstGeom>
          <a:noFill/>
        </p:spPr>
        <p:txBody>
          <a:bodyPr wrap="none" lIns="0" tIns="0" rIns="0" bIns="0" rtlCol="0">
            <a:spAutoFit/>
          </a:bodyPr>
          <a:lstStyle/>
          <a:p>
            <a:pPr algn="l"/>
            <a:r>
              <a:rPr lang="en-US" sz="2000" dirty="0"/>
              <a:t>Trust me bro.. </a:t>
            </a:r>
          </a:p>
        </p:txBody>
      </p:sp>
      <p:sp>
        <p:nvSpPr>
          <p:cNvPr id="28" name="TextBox 27">
            <a:extLst>
              <a:ext uri="{FF2B5EF4-FFF2-40B4-BE49-F238E27FC236}">
                <a16:creationId xmlns:a16="http://schemas.microsoft.com/office/drawing/2014/main" id="{382BB103-64E3-6F49-736E-485A9C1BE245}"/>
              </a:ext>
            </a:extLst>
          </p:cNvPr>
          <p:cNvSpPr txBox="1"/>
          <p:nvPr/>
        </p:nvSpPr>
        <p:spPr>
          <a:xfrm>
            <a:off x="2703677" y="4105167"/>
            <a:ext cx="1012445" cy="215444"/>
          </a:xfrm>
          <a:prstGeom prst="rect">
            <a:avLst/>
          </a:prstGeom>
          <a:noFill/>
        </p:spPr>
        <p:txBody>
          <a:bodyPr wrap="square" lIns="0" tIns="0" rIns="0" bIns="0" rtlCol="0">
            <a:spAutoFit/>
          </a:bodyPr>
          <a:lstStyle/>
          <a:p>
            <a:pPr algn="l"/>
            <a:r>
              <a:rPr lang="en-US" sz="1400" b="1" dirty="0"/>
              <a:t>Declarative</a:t>
            </a:r>
          </a:p>
        </p:txBody>
      </p:sp>
      <p:sp>
        <p:nvSpPr>
          <p:cNvPr id="30" name="TextBox 29">
            <a:extLst>
              <a:ext uri="{FF2B5EF4-FFF2-40B4-BE49-F238E27FC236}">
                <a16:creationId xmlns:a16="http://schemas.microsoft.com/office/drawing/2014/main" id="{F9208947-6274-2FB6-85A2-C19B3829C9E1}"/>
              </a:ext>
            </a:extLst>
          </p:cNvPr>
          <p:cNvSpPr txBox="1"/>
          <p:nvPr/>
        </p:nvSpPr>
        <p:spPr>
          <a:xfrm>
            <a:off x="2730970" y="4773141"/>
            <a:ext cx="1012445" cy="215444"/>
          </a:xfrm>
          <a:prstGeom prst="rect">
            <a:avLst/>
          </a:prstGeom>
          <a:noFill/>
        </p:spPr>
        <p:txBody>
          <a:bodyPr wrap="square" lIns="0" tIns="0" rIns="0" bIns="0" rtlCol="0">
            <a:spAutoFit/>
          </a:bodyPr>
          <a:lstStyle/>
          <a:p>
            <a:pPr algn="l"/>
            <a:r>
              <a:rPr lang="en-US" sz="1400" b="1" dirty="0"/>
              <a:t>Imperative</a:t>
            </a:r>
          </a:p>
        </p:txBody>
      </p:sp>
      <p:pic>
        <p:nvPicPr>
          <p:cNvPr id="5" name="Picture 14" descr="Logo, company name&#10;&#10;Description automatically generated">
            <a:extLst>
              <a:ext uri="{FF2B5EF4-FFF2-40B4-BE49-F238E27FC236}">
                <a16:creationId xmlns:a16="http://schemas.microsoft.com/office/drawing/2014/main" id="{60D73463-912D-DF3C-7CBC-10C8410AF21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945905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ABB6D2-077B-D977-DF6F-041A7223C0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6FC30D-56D9-BED7-2D35-ADD3CE518F01}"/>
              </a:ext>
            </a:extLst>
          </p:cNvPr>
          <p:cNvSpPr>
            <a:spLocks noGrp="1"/>
          </p:cNvSpPr>
          <p:nvPr>
            <p:ph type="title"/>
          </p:nvPr>
        </p:nvSpPr>
        <p:spPr>
          <a:xfrm>
            <a:off x="588263" y="457200"/>
            <a:ext cx="11018520" cy="553998"/>
          </a:xfrm>
        </p:spPr>
        <p:txBody>
          <a:bodyPr wrap="square" anchor="ctr">
            <a:normAutofit/>
          </a:bodyPr>
          <a:lstStyle/>
          <a:p>
            <a:r>
              <a:rPr lang="en-GB" dirty="0"/>
              <a:t>Ad-Hoc Scripts</a:t>
            </a:r>
          </a:p>
        </p:txBody>
      </p:sp>
      <p:pic>
        <p:nvPicPr>
          <p:cNvPr id="4098" name="Picture 2">
            <a:extLst>
              <a:ext uri="{FF2B5EF4-FFF2-40B4-BE49-F238E27FC236}">
                <a16:creationId xmlns:a16="http://schemas.microsoft.com/office/drawing/2014/main" id="{4B71E045-D774-2ACC-A007-F9C5C17E60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2016" y="2365754"/>
            <a:ext cx="3717502" cy="31050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E0971C9-0022-0D43-F801-177BF974A51F}"/>
              </a:ext>
            </a:extLst>
          </p:cNvPr>
          <p:cNvSpPr txBox="1"/>
          <p:nvPr/>
        </p:nvSpPr>
        <p:spPr>
          <a:xfrm flipH="1">
            <a:off x="588263" y="1666156"/>
            <a:ext cx="6892440" cy="738664"/>
          </a:xfrm>
          <a:prstGeom prst="rect">
            <a:avLst/>
          </a:prstGeom>
          <a:noFill/>
        </p:spPr>
        <p:txBody>
          <a:bodyPr wrap="square" lIns="0" tIns="0" rIns="0" bIns="0" rtlCol="0">
            <a:spAutoFit/>
          </a:bodyPr>
          <a:lstStyle/>
          <a:p>
            <a:pPr algn="l"/>
            <a:r>
              <a:rPr lang="en-US" sz="2400" dirty="0"/>
              <a:t>The most straightforward approach to automating anything is to write an ad-hoc script</a:t>
            </a:r>
          </a:p>
        </p:txBody>
      </p:sp>
      <p:pic>
        <p:nvPicPr>
          <p:cNvPr id="7" name="Picture 6">
            <a:extLst>
              <a:ext uri="{FF2B5EF4-FFF2-40B4-BE49-F238E27FC236}">
                <a16:creationId xmlns:a16="http://schemas.microsoft.com/office/drawing/2014/main" id="{B130D2B9-417A-A067-84B8-5E3CD7BB9386}"/>
              </a:ext>
            </a:extLst>
          </p:cNvPr>
          <p:cNvPicPr>
            <a:picLocks noChangeAspect="1"/>
          </p:cNvPicPr>
          <p:nvPr/>
        </p:nvPicPr>
        <p:blipFill>
          <a:blip r:embed="rId4"/>
          <a:stretch>
            <a:fillRect/>
          </a:stretch>
        </p:blipFill>
        <p:spPr>
          <a:xfrm>
            <a:off x="2522818" y="2645710"/>
            <a:ext cx="2547775" cy="2825084"/>
          </a:xfrm>
          <a:prstGeom prst="rect">
            <a:avLst/>
          </a:prstGeom>
        </p:spPr>
      </p:pic>
      <p:pic>
        <p:nvPicPr>
          <p:cNvPr id="4102" name="Picture 6">
            <a:extLst>
              <a:ext uri="{FF2B5EF4-FFF2-40B4-BE49-F238E27FC236}">
                <a16:creationId xmlns:a16="http://schemas.microsoft.com/office/drawing/2014/main" id="{1EBAC28D-3A4A-0095-FD6E-CB3C7E3DDE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64701" y="1147024"/>
            <a:ext cx="2257425" cy="205740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14B1DEC9-8927-7C92-E60B-07A4A79A9A0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80703" y="1804249"/>
            <a:ext cx="819150" cy="7429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4" descr="Logo, company name&#10;&#10;Description automatically generated">
            <a:extLst>
              <a:ext uri="{FF2B5EF4-FFF2-40B4-BE49-F238E27FC236}">
                <a16:creationId xmlns:a16="http://schemas.microsoft.com/office/drawing/2014/main" id="{AF6108E5-5E9B-EBD7-D57A-B239F9D8F9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20507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EBF17-E639-B028-6567-DBA0A0FC8A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308089-5842-0EC8-931E-4C772C130652}"/>
              </a:ext>
            </a:extLst>
          </p:cNvPr>
          <p:cNvSpPr>
            <a:spLocks noGrp="1"/>
          </p:cNvSpPr>
          <p:nvPr>
            <p:ph type="title"/>
          </p:nvPr>
        </p:nvSpPr>
        <p:spPr>
          <a:xfrm>
            <a:off x="588263" y="457200"/>
            <a:ext cx="11018520" cy="553998"/>
          </a:xfrm>
        </p:spPr>
        <p:txBody>
          <a:bodyPr wrap="square" anchor="ctr">
            <a:normAutofit/>
          </a:bodyPr>
          <a:lstStyle/>
          <a:p>
            <a:r>
              <a:rPr lang="en-GB" dirty="0"/>
              <a:t>Configuration Management</a:t>
            </a:r>
          </a:p>
        </p:txBody>
      </p:sp>
      <p:pic>
        <p:nvPicPr>
          <p:cNvPr id="6146" name="Picture 2" descr="Image result for ansible logo">
            <a:extLst>
              <a:ext uri="{FF2B5EF4-FFF2-40B4-BE49-F238E27FC236}">
                <a16:creationId xmlns:a16="http://schemas.microsoft.com/office/drawing/2014/main" id="{21E3D3A7-7C73-C15C-01A6-9CF683E06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99975" y="1221911"/>
            <a:ext cx="985016" cy="98501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10E7F8DD-5FD9-FE2A-FFAA-D41290E819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2603877"/>
            <a:ext cx="3239964" cy="2246264"/>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606CCCA8-B1F1-C32A-7C96-48428716BF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5784" y="5536222"/>
            <a:ext cx="638908" cy="63890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C8789CB7-888E-D2AB-95C4-598CA41876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80521" y="5536222"/>
            <a:ext cx="638908" cy="6389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a:extLst>
              <a:ext uri="{FF2B5EF4-FFF2-40B4-BE49-F238E27FC236}">
                <a16:creationId xmlns:a16="http://schemas.microsoft.com/office/drawing/2014/main" id="{49DD31E3-33F2-D6BE-0CAA-A0374F925F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85258" y="5536222"/>
            <a:ext cx="638908" cy="63890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362B39F0-9229-0D0F-1CA2-94F19A9029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89995" y="5536222"/>
            <a:ext cx="638908" cy="63890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BA6AB2DE-02CA-9CD9-A1FB-1C05978260E8}"/>
              </a:ext>
            </a:extLst>
          </p:cNvPr>
          <p:cNvCxnSpPr>
            <a:stCxn id="6146" idx="2"/>
            <a:endCxn id="6148" idx="0"/>
          </p:cNvCxnSpPr>
          <p:nvPr/>
        </p:nvCxnSpPr>
        <p:spPr>
          <a:xfrm>
            <a:off x="10192483" y="2206927"/>
            <a:ext cx="0" cy="3969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328F32C-AD68-32FF-CB06-7B1820FB4803}"/>
              </a:ext>
            </a:extLst>
          </p:cNvPr>
          <p:cNvCxnSpPr>
            <a:stCxn id="6148" idx="2"/>
            <a:endCxn id="6150" idx="0"/>
          </p:cNvCxnSpPr>
          <p:nvPr/>
        </p:nvCxnSpPr>
        <p:spPr>
          <a:xfrm flipH="1">
            <a:off x="8795238" y="4850141"/>
            <a:ext cx="1397245" cy="6860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6ED61AA-6402-9C54-7FB4-EC6019EAF74E}"/>
              </a:ext>
            </a:extLst>
          </p:cNvPr>
          <p:cNvCxnSpPr>
            <a:stCxn id="6148" idx="2"/>
            <a:endCxn id="3" idx="0"/>
          </p:cNvCxnSpPr>
          <p:nvPr/>
        </p:nvCxnSpPr>
        <p:spPr>
          <a:xfrm flipH="1">
            <a:off x="9699975" y="4850141"/>
            <a:ext cx="492508" cy="6860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3FF642D-912D-C907-38FD-6927A299BE86}"/>
              </a:ext>
            </a:extLst>
          </p:cNvPr>
          <p:cNvCxnSpPr>
            <a:stCxn id="6148" idx="2"/>
            <a:endCxn id="4" idx="0"/>
          </p:cNvCxnSpPr>
          <p:nvPr/>
        </p:nvCxnSpPr>
        <p:spPr>
          <a:xfrm>
            <a:off x="10192483" y="4850141"/>
            <a:ext cx="412229" cy="6860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5D63837-0585-E62A-92BF-6CA2DD12A390}"/>
              </a:ext>
            </a:extLst>
          </p:cNvPr>
          <p:cNvCxnSpPr>
            <a:stCxn id="6148" idx="2"/>
            <a:endCxn id="5" idx="0"/>
          </p:cNvCxnSpPr>
          <p:nvPr/>
        </p:nvCxnSpPr>
        <p:spPr>
          <a:xfrm>
            <a:off x="10192483" y="4850141"/>
            <a:ext cx="1316966" cy="6860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78123E-2968-5FD5-E7AD-7472709EB97B}"/>
              </a:ext>
            </a:extLst>
          </p:cNvPr>
          <p:cNvSpPr txBox="1"/>
          <p:nvPr/>
        </p:nvSpPr>
        <p:spPr>
          <a:xfrm>
            <a:off x="588263" y="1435813"/>
            <a:ext cx="7714453" cy="4739759"/>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1800" dirty="0"/>
              <a:t>Chef, Puppet, Ansible, and </a:t>
            </a:r>
            <a:r>
              <a:rPr lang="en-US" sz="1800" dirty="0" err="1"/>
              <a:t>SaltStack</a:t>
            </a:r>
            <a:r>
              <a:rPr lang="en-US" sz="1800" dirty="0"/>
              <a:t> are all configuration management tools, designed to install and manage software on existing servers. </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b="1" dirty="0"/>
              <a:t>Coding Conventions </a:t>
            </a:r>
            <a:r>
              <a:rPr lang="en-US" sz="1800" dirty="0"/>
              <a:t>– Consistent &amp; Predictable structure, file layout, clearly named parameters, secrets management, etc.</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b="1" dirty="0"/>
              <a:t>Idempotent Code </a:t>
            </a:r>
            <a:r>
              <a:rPr lang="en-US" sz="1800" dirty="0"/>
              <a:t>– Execute the same code repeatedly while producing the same result.</a:t>
            </a:r>
          </a:p>
          <a:p>
            <a:pPr algn="l"/>
            <a:endParaRPr lang="en-US" sz="1800" dirty="0"/>
          </a:p>
          <a:p>
            <a:pPr marL="342900" indent="-342900" algn="l">
              <a:buFont typeface="Arial" panose="020B0604020202020204" pitchFamily="34" charset="0"/>
              <a:buChar char="•"/>
            </a:pPr>
            <a:r>
              <a:rPr lang="en-US" sz="1800" b="1" dirty="0"/>
              <a:t>Mutable Infrastructure </a:t>
            </a:r>
            <a:r>
              <a:rPr lang="en-US" sz="1800" dirty="0"/>
              <a:t>– Infrastructure will be continually updated, patched, and turned to meet the ongoing needs of the purpose it serves.  </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b="1" dirty="0"/>
              <a:t>Immutable Infrastructure </a:t>
            </a:r>
            <a:r>
              <a:rPr lang="en-US" sz="1800" dirty="0"/>
              <a:t>– Immutable infrastructure is a paradigm where servers are never modified after they are deployed. Instead of updating or fixing existing servers, new servers are provisioned from a common image with the necessary changes and replace the old ones. </a:t>
            </a:r>
            <a:endParaRPr lang="en-US" sz="2000" dirty="0"/>
          </a:p>
          <a:p>
            <a:pPr algn="l"/>
            <a:endParaRPr lang="en-US" sz="2000" dirty="0" err="1"/>
          </a:p>
        </p:txBody>
      </p:sp>
      <p:pic>
        <p:nvPicPr>
          <p:cNvPr id="6" name="Picture 14" descr="Logo, company name&#10;&#10;Description automatically generated">
            <a:extLst>
              <a:ext uri="{FF2B5EF4-FFF2-40B4-BE49-F238E27FC236}">
                <a16:creationId xmlns:a16="http://schemas.microsoft.com/office/drawing/2014/main" id="{996A74F7-4D8D-D1C6-0AE9-1A2A6FEE61C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2656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3D41D-B500-D138-FF09-9B3ED4EF14AF}"/>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5703F531-BBAE-1048-5D7D-797B5C4AFFE7}"/>
              </a:ext>
            </a:extLst>
          </p:cNvPr>
          <p:cNvSpPr/>
          <p:nvPr/>
        </p:nvSpPr>
        <p:spPr bwMode="auto">
          <a:xfrm>
            <a:off x="8798944" y="4453637"/>
            <a:ext cx="2725947" cy="1791923"/>
          </a:xfrm>
          <a:prstGeom prst="roundRect">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5A3A415C-1568-BF18-AA85-D0B548948884}"/>
              </a:ext>
            </a:extLst>
          </p:cNvPr>
          <p:cNvSpPr>
            <a:spLocks noGrp="1"/>
          </p:cNvSpPr>
          <p:nvPr>
            <p:ph type="title"/>
          </p:nvPr>
        </p:nvSpPr>
        <p:spPr>
          <a:xfrm>
            <a:off x="588263" y="457200"/>
            <a:ext cx="11018520" cy="553998"/>
          </a:xfrm>
        </p:spPr>
        <p:txBody>
          <a:bodyPr wrap="square" anchor="ctr">
            <a:normAutofit/>
          </a:bodyPr>
          <a:lstStyle/>
          <a:p>
            <a:r>
              <a:rPr lang="en-GB" dirty="0"/>
              <a:t>Server Provisioning Tools</a:t>
            </a:r>
          </a:p>
        </p:txBody>
      </p:sp>
      <p:pic>
        <p:nvPicPr>
          <p:cNvPr id="8194" name="Picture 2">
            <a:extLst>
              <a:ext uri="{FF2B5EF4-FFF2-40B4-BE49-F238E27FC236}">
                <a16:creationId xmlns:a16="http://schemas.microsoft.com/office/drawing/2014/main" id="{26E6982E-D303-4522-0C7B-1F2AD6BF4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6121" y="1381216"/>
            <a:ext cx="4031132" cy="3015828"/>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7F422B33-1E83-58AF-7D29-B8C0FFF750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32772" y="4846150"/>
            <a:ext cx="1012381" cy="1012381"/>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Image result for aws logo png">
            <a:extLst>
              <a:ext uri="{FF2B5EF4-FFF2-40B4-BE49-F238E27FC236}">
                <a16:creationId xmlns:a16="http://schemas.microsoft.com/office/drawing/2014/main" id="{28760C4C-CA0A-AFA9-9B47-1199AB6947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15861" y="4622190"/>
            <a:ext cx="838833" cy="319298"/>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a:extLst>
              <a:ext uri="{FF2B5EF4-FFF2-40B4-BE49-F238E27FC236}">
                <a16:creationId xmlns:a16="http://schemas.microsoft.com/office/drawing/2014/main" id="{5B2B627E-F871-5A87-747B-43658CBF83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73811" y="4460324"/>
            <a:ext cx="593130" cy="598726"/>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10" descr="Image result for gcp logo png">
            <a:extLst>
              <a:ext uri="{FF2B5EF4-FFF2-40B4-BE49-F238E27FC236}">
                <a16:creationId xmlns:a16="http://schemas.microsoft.com/office/drawing/2014/main" id="{DFF3BF77-6AC7-39B5-2C80-2159C3E680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18741" y="4507580"/>
            <a:ext cx="924326" cy="572202"/>
          </a:xfrm>
          <a:prstGeom prst="rect">
            <a:avLst/>
          </a:prstGeom>
          <a:noFill/>
          <a:extLst>
            <a:ext uri="{909E8E84-426E-40DD-AFC4-6F175D3DCCD1}">
              <a14:hiddenFill xmlns:a14="http://schemas.microsoft.com/office/drawing/2010/main">
                <a:solidFill>
                  <a:srgbClr val="FFFFFF"/>
                </a:solidFill>
              </a14:hiddenFill>
            </a:ext>
          </a:extLst>
        </p:spPr>
      </p:pic>
      <p:pic>
        <p:nvPicPr>
          <p:cNvPr id="8204" name="Picture 12" descr="Image result for vmware logo">
            <a:extLst>
              <a:ext uri="{FF2B5EF4-FFF2-40B4-BE49-F238E27FC236}">
                <a16:creationId xmlns:a16="http://schemas.microsoft.com/office/drawing/2014/main" id="{71DF8B38-917A-6AEC-7B30-101CF0A922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509576" y="5858531"/>
            <a:ext cx="1508364" cy="240344"/>
          </a:xfrm>
          <a:prstGeom prst="rect">
            <a:avLst/>
          </a:prstGeom>
          <a:noFill/>
          <a:extLst>
            <a:ext uri="{909E8E84-426E-40DD-AFC4-6F175D3DCCD1}">
              <a14:hiddenFill xmlns:a14="http://schemas.microsoft.com/office/drawing/2010/main">
                <a:solidFill>
                  <a:srgbClr val="FFFFFF"/>
                </a:solidFill>
              </a14:hiddenFill>
            </a:ext>
          </a:extLst>
        </p:spPr>
      </p:pic>
      <p:pic>
        <p:nvPicPr>
          <p:cNvPr id="8208" name="Picture 16" descr="Image result for docker logo png">
            <a:extLst>
              <a:ext uri="{FF2B5EF4-FFF2-40B4-BE49-F238E27FC236}">
                <a16:creationId xmlns:a16="http://schemas.microsoft.com/office/drawing/2014/main" id="{79B4E68B-9EDB-0B2B-D251-06C348D2B70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091283" y="5088173"/>
            <a:ext cx="1354026" cy="680927"/>
          </a:xfrm>
          <a:prstGeom prst="rect">
            <a:avLst/>
          </a:prstGeom>
          <a:noFill/>
          <a:extLst>
            <a:ext uri="{909E8E84-426E-40DD-AFC4-6F175D3DCCD1}">
              <a14:hiddenFill xmlns:a14="http://schemas.microsoft.com/office/drawing/2010/main">
                <a:solidFill>
                  <a:srgbClr val="FFFFFF"/>
                </a:solidFill>
              </a14:hiddenFill>
            </a:ext>
          </a:extLst>
        </p:spPr>
      </p:pic>
      <p:pic>
        <p:nvPicPr>
          <p:cNvPr id="8210" name="Picture 18" descr="Image result for openstack logo png">
            <a:extLst>
              <a:ext uri="{FF2B5EF4-FFF2-40B4-BE49-F238E27FC236}">
                <a16:creationId xmlns:a16="http://schemas.microsoft.com/office/drawing/2014/main" id="{8900A061-619E-5012-E2B3-E0306C2649B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343706" y="5044080"/>
            <a:ext cx="769528" cy="769528"/>
          </a:xfrm>
          <a:prstGeom prst="rect">
            <a:avLst/>
          </a:prstGeom>
          <a:noFill/>
          <a:extLst>
            <a:ext uri="{909E8E84-426E-40DD-AFC4-6F175D3DCCD1}">
              <a14:hiddenFill xmlns:a14="http://schemas.microsoft.com/office/drawing/2010/main">
                <a:solidFill>
                  <a:srgbClr val="FFFFFF"/>
                </a:solidFill>
              </a14:hiddenFill>
            </a:ext>
          </a:extLst>
        </p:spPr>
      </p:pic>
      <p:sp>
        <p:nvSpPr>
          <p:cNvPr id="4" name="Arrow: Down 3">
            <a:extLst>
              <a:ext uri="{FF2B5EF4-FFF2-40B4-BE49-F238E27FC236}">
                <a16:creationId xmlns:a16="http://schemas.microsoft.com/office/drawing/2014/main" id="{9E496ABA-5660-9770-B456-64A9ECF48068}"/>
              </a:ext>
            </a:extLst>
          </p:cNvPr>
          <p:cNvSpPr/>
          <p:nvPr/>
        </p:nvSpPr>
        <p:spPr bwMode="auto">
          <a:xfrm>
            <a:off x="7575060" y="4431518"/>
            <a:ext cx="327803" cy="544444"/>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 name="Arrow: Down 4">
            <a:extLst>
              <a:ext uri="{FF2B5EF4-FFF2-40B4-BE49-F238E27FC236}">
                <a16:creationId xmlns:a16="http://schemas.microsoft.com/office/drawing/2014/main" id="{705F7B9D-B08D-CF3B-B224-E12F2E81288C}"/>
              </a:ext>
            </a:extLst>
          </p:cNvPr>
          <p:cNvSpPr/>
          <p:nvPr/>
        </p:nvSpPr>
        <p:spPr bwMode="auto">
          <a:xfrm rot="16200000">
            <a:off x="8255481" y="4982474"/>
            <a:ext cx="327803" cy="638352"/>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 name="TextBox 5">
            <a:extLst>
              <a:ext uri="{FF2B5EF4-FFF2-40B4-BE49-F238E27FC236}">
                <a16:creationId xmlns:a16="http://schemas.microsoft.com/office/drawing/2014/main" id="{DB7E74FA-0C85-5173-EF1F-FBE2AFE0BAA6}"/>
              </a:ext>
            </a:extLst>
          </p:cNvPr>
          <p:cNvSpPr txBox="1"/>
          <p:nvPr/>
        </p:nvSpPr>
        <p:spPr>
          <a:xfrm>
            <a:off x="588263" y="1473583"/>
            <a:ext cx="6734634" cy="2462213"/>
          </a:xfrm>
          <a:prstGeom prst="rect">
            <a:avLst/>
          </a:prstGeom>
          <a:noFill/>
        </p:spPr>
        <p:txBody>
          <a:bodyPr wrap="square" lIns="0" tIns="0" rIns="0" bIns="0" rtlCol="0">
            <a:spAutoFit/>
          </a:bodyPr>
          <a:lstStyle/>
          <a:p>
            <a:pPr algn="l"/>
            <a:r>
              <a:rPr lang="en-US" sz="2000" dirty="0"/>
              <a:t>Provisioning tools such as terraform, Azure ARM Templates, Bicep, AWS CloudFormation, OpenStack Heat, and more are responsible for creating the servers themselves. </a:t>
            </a:r>
          </a:p>
          <a:p>
            <a:pPr algn="l"/>
            <a:endParaRPr lang="en-US" sz="2000" dirty="0"/>
          </a:p>
          <a:p>
            <a:pPr algn="l"/>
            <a:r>
              <a:rPr lang="en-US" sz="2000" dirty="0"/>
              <a:t>You can use these tools not only create servers, but also other resources such as databases, load balancers, firewall settings, storage, etc. </a:t>
            </a:r>
          </a:p>
          <a:p>
            <a:pPr algn="l"/>
            <a:endParaRPr lang="en-US" sz="2000" dirty="0"/>
          </a:p>
        </p:txBody>
      </p:sp>
      <p:sp>
        <p:nvSpPr>
          <p:cNvPr id="7" name="Speech Bubble: Rectangle 6">
            <a:extLst>
              <a:ext uri="{FF2B5EF4-FFF2-40B4-BE49-F238E27FC236}">
                <a16:creationId xmlns:a16="http://schemas.microsoft.com/office/drawing/2014/main" id="{08D10D63-4E94-1418-CC7A-1D642AB499DA}"/>
              </a:ext>
            </a:extLst>
          </p:cNvPr>
          <p:cNvSpPr/>
          <p:nvPr/>
        </p:nvSpPr>
        <p:spPr bwMode="auto">
          <a:xfrm>
            <a:off x="2642400" y="4703740"/>
            <a:ext cx="3004852" cy="680677"/>
          </a:xfrm>
          <a:prstGeom prst="wedgeRectCallout">
            <a:avLst>
              <a:gd name="adj1" fmla="val 61124"/>
              <a:gd name="adj2" fmla="val -110801"/>
            </a:avLst>
          </a:prstGeom>
          <a:solidFill>
            <a:schemeClr val="bg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800" dirty="0">
                <a:solidFill>
                  <a:schemeClr val="tx1"/>
                </a:solidFill>
                <a:latin typeface="Caveat" panose="00000500000000000000" pitchFamily="2" charset="0"/>
                <a:ea typeface="Segoe UI" pitchFamily="34" charset="0"/>
                <a:cs typeface="Segoe UI" pitchFamily="34" charset="0"/>
              </a:rPr>
              <a:t>A Tool for Every Job!!</a:t>
            </a:r>
          </a:p>
        </p:txBody>
      </p:sp>
      <p:pic>
        <p:nvPicPr>
          <p:cNvPr id="9" name="Picture 8" descr="A cartoon of a person holding a pocket full of tools&#10;&#10;AI-generated content may be incorrect.">
            <a:extLst>
              <a:ext uri="{FF2B5EF4-FFF2-40B4-BE49-F238E27FC236}">
                <a16:creationId xmlns:a16="http://schemas.microsoft.com/office/drawing/2014/main" id="{47A39A43-76FA-BA65-EEE1-3B2F78685702}"/>
              </a:ext>
            </a:extLst>
          </p:cNvPr>
          <p:cNvPicPr>
            <a:picLocks noChangeAspect="1"/>
          </p:cNvPicPr>
          <p:nvPr/>
        </p:nvPicPr>
        <p:blipFill>
          <a:blip r:embed="rId11"/>
          <a:stretch>
            <a:fillRect/>
          </a:stretch>
        </p:blipFill>
        <p:spPr>
          <a:xfrm>
            <a:off x="5581291" y="3479119"/>
            <a:ext cx="1466534" cy="3346637"/>
          </a:xfrm>
          <a:prstGeom prst="rect">
            <a:avLst/>
          </a:prstGeom>
        </p:spPr>
      </p:pic>
      <p:pic>
        <p:nvPicPr>
          <p:cNvPr id="8" name="Picture 14" descr="Logo, company name&#10;&#10;Description automatically generated">
            <a:extLst>
              <a:ext uri="{FF2B5EF4-FFF2-40B4-BE49-F238E27FC236}">
                <a16:creationId xmlns:a16="http://schemas.microsoft.com/office/drawing/2014/main" id="{AEBC127D-60D1-133F-9B31-76326975EB6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793801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9A0E3-6020-104F-56DD-EE56A014C6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C081EA-1899-C9C1-982E-FD190D66D08D}"/>
              </a:ext>
            </a:extLst>
          </p:cNvPr>
          <p:cNvSpPr>
            <a:spLocks noGrp="1"/>
          </p:cNvSpPr>
          <p:nvPr>
            <p:ph type="title"/>
          </p:nvPr>
        </p:nvSpPr>
        <p:spPr>
          <a:xfrm>
            <a:off x="588263" y="457200"/>
            <a:ext cx="11018520" cy="553998"/>
          </a:xfrm>
        </p:spPr>
        <p:txBody>
          <a:bodyPr wrap="square" anchor="ctr">
            <a:normAutofit/>
          </a:bodyPr>
          <a:lstStyle/>
          <a:p>
            <a:r>
              <a:rPr lang="en-GB" dirty="0"/>
              <a:t>Server Templating\Imaging Tools</a:t>
            </a:r>
          </a:p>
        </p:txBody>
      </p:sp>
      <p:pic>
        <p:nvPicPr>
          <p:cNvPr id="7170" name="Picture 2">
            <a:extLst>
              <a:ext uri="{FF2B5EF4-FFF2-40B4-BE49-F238E27FC236}">
                <a16:creationId xmlns:a16="http://schemas.microsoft.com/office/drawing/2014/main" id="{AEE1E84C-3551-9F37-BCF9-5E5809F59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0671" y="1342218"/>
            <a:ext cx="4846111" cy="3109012"/>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Image result for docker logo png">
            <a:extLst>
              <a:ext uri="{FF2B5EF4-FFF2-40B4-BE49-F238E27FC236}">
                <a16:creationId xmlns:a16="http://schemas.microsoft.com/office/drawing/2014/main" id="{05F1221E-39C7-BD8E-CE43-2B9839AFA9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78726" y="4563282"/>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a:extLst>
              <a:ext uri="{FF2B5EF4-FFF2-40B4-BE49-F238E27FC236}">
                <a16:creationId xmlns:a16="http://schemas.microsoft.com/office/drawing/2014/main" id="{5AC97C5A-CA1D-3E34-52FF-5C08232546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76913" y="4451230"/>
            <a:ext cx="2152231" cy="215223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1513AE5-5333-E334-6C3C-C6578609C317}"/>
              </a:ext>
            </a:extLst>
          </p:cNvPr>
          <p:cNvSpPr txBox="1"/>
          <p:nvPr/>
        </p:nvSpPr>
        <p:spPr>
          <a:xfrm flipH="1">
            <a:off x="737618" y="1395558"/>
            <a:ext cx="5762242" cy="4924425"/>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2000" dirty="0"/>
              <a:t>Growing in its popularity, are server templating tools such as Docker, Packer, and Vagrant.</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t>Create an Image of a server that captures a fully-contained “snapshot” of the operating system, software, files, and configurations. </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t>Server templating is a key component in the shift to immutable infrastructure. </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t>Blue/Green deployment is a technique that reduces downtime and risk by running two identical production environments called Blue and Green.</a:t>
            </a:r>
          </a:p>
          <a:p>
            <a:pPr marL="342900" indent="-342900" algn="l">
              <a:buFont typeface="Arial" panose="020B0604020202020204" pitchFamily="34" charset="0"/>
              <a:buChar char="•"/>
            </a:pPr>
            <a:endParaRPr lang="en-US" sz="2000" dirty="0"/>
          </a:p>
          <a:p>
            <a:pPr algn="l"/>
            <a:endParaRPr lang="en-US" sz="2000" dirty="0"/>
          </a:p>
        </p:txBody>
      </p:sp>
      <p:pic>
        <p:nvPicPr>
          <p:cNvPr id="3" name="Picture 14" descr="Logo, company name&#10;&#10;Description automatically generated">
            <a:extLst>
              <a:ext uri="{FF2B5EF4-FFF2-40B4-BE49-F238E27FC236}">
                <a16:creationId xmlns:a16="http://schemas.microsoft.com/office/drawing/2014/main" id="{33F23EB8-DA91-AC5B-F953-AA26B04022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870111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1D3C5-6C0A-EB5A-2940-BF43D54080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7638F9-8E7C-DCEE-7977-A27264434BEA}"/>
              </a:ext>
            </a:extLst>
          </p:cNvPr>
          <p:cNvSpPr>
            <a:spLocks noGrp="1"/>
          </p:cNvSpPr>
          <p:nvPr>
            <p:ph type="title"/>
          </p:nvPr>
        </p:nvSpPr>
        <p:spPr>
          <a:xfrm>
            <a:off x="588263" y="457200"/>
            <a:ext cx="11018520" cy="553998"/>
          </a:xfrm>
        </p:spPr>
        <p:txBody>
          <a:bodyPr wrap="square" anchor="ctr">
            <a:normAutofit/>
          </a:bodyPr>
          <a:lstStyle/>
          <a:p>
            <a:r>
              <a:rPr lang="en-GB" dirty="0"/>
              <a:t>Stages of Operational Maturity</a:t>
            </a:r>
          </a:p>
        </p:txBody>
      </p:sp>
      <p:pic>
        <p:nvPicPr>
          <p:cNvPr id="3" name="Picture 14" descr="Logo, company name&#10;&#10;Description automatically generated">
            <a:extLst>
              <a:ext uri="{FF2B5EF4-FFF2-40B4-BE49-F238E27FC236}">
                <a16:creationId xmlns:a16="http://schemas.microsoft.com/office/drawing/2014/main" id="{D835D5CC-2E9A-9FDB-659C-46C9D1679F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4FB5C59-5C96-C8D2-AC5D-FB8A1EDB70F7}"/>
              </a:ext>
            </a:extLst>
          </p:cNvPr>
          <p:cNvSpPr txBox="1"/>
          <p:nvPr/>
        </p:nvSpPr>
        <p:spPr>
          <a:xfrm>
            <a:off x="440790" y="4103046"/>
            <a:ext cx="3062074" cy="1815882"/>
          </a:xfrm>
          <a:prstGeom prst="rect">
            <a:avLst/>
          </a:prstGeom>
          <a:noFill/>
        </p:spPr>
        <p:txBody>
          <a:bodyPr wrap="square" lIns="0" tIns="0" rIns="0" bIns="0" rtlCol="0">
            <a:spAutoFit/>
          </a:bodyPr>
          <a:lstStyle/>
          <a:p>
            <a:pPr algn="l"/>
            <a:r>
              <a:rPr lang="en-US" sz="2000" dirty="0"/>
              <a:t>Manual</a:t>
            </a:r>
          </a:p>
          <a:p>
            <a:pPr marL="285750" indent="-285750" algn="l">
              <a:buFont typeface="Arial" panose="020B0604020202020204" pitchFamily="34" charset="0"/>
              <a:buChar char="•"/>
            </a:pPr>
            <a:r>
              <a:rPr lang="en-US" sz="1400" dirty="0"/>
              <a:t>Referred to as ‘</a:t>
            </a:r>
            <a:r>
              <a:rPr lang="en-US" sz="1400" dirty="0" err="1"/>
              <a:t>ClickOps</a:t>
            </a:r>
            <a:r>
              <a:rPr lang="en-US" sz="1400" dirty="0"/>
              <a:t>’</a:t>
            </a:r>
          </a:p>
          <a:p>
            <a:pPr marL="285750" indent="-285750" algn="l">
              <a:buFont typeface="Arial" panose="020B0604020202020204" pitchFamily="34" charset="0"/>
              <a:buChar char="•"/>
            </a:pPr>
            <a:r>
              <a:rPr lang="en-US" sz="1400" dirty="0"/>
              <a:t>Infrastructure is provisioned though UI or CLI.</a:t>
            </a:r>
          </a:p>
          <a:p>
            <a:pPr marL="285750" indent="-285750" algn="l">
              <a:buFont typeface="Arial" panose="020B0604020202020204" pitchFamily="34" charset="0"/>
              <a:buChar char="•"/>
            </a:pPr>
            <a:r>
              <a:rPr lang="en-US" sz="1400" dirty="0"/>
              <a:t>Configurations changes do not leave a traceable history and are not always visible.</a:t>
            </a:r>
          </a:p>
          <a:p>
            <a:pPr marL="285750" indent="-285750" algn="l">
              <a:buFont typeface="Arial" panose="020B0604020202020204" pitchFamily="34" charset="0"/>
              <a:buChar char="•"/>
            </a:pPr>
            <a:r>
              <a:rPr lang="en-US" sz="1400" dirty="0"/>
              <a:t>Limited or no naming standards. </a:t>
            </a:r>
          </a:p>
        </p:txBody>
      </p:sp>
      <p:sp>
        <p:nvSpPr>
          <p:cNvPr id="7" name="TextBox 6">
            <a:extLst>
              <a:ext uri="{FF2B5EF4-FFF2-40B4-BE49-F238E27FC236}">
                <a16:creationId xmlns:a16="http://schemas.microsoft.com/office/drawing/2014/main" id="{43D5188D-1F94-FC67-043D-4F03F7577861}"/>
              </a:ext>
            </a:extLst>
          </p:cNvPr>
          <p:cNvSpPr txBox="1"/>
          <p:nvPr/>
        </p:nvSpPr>
        <p:spPr>
          <a:xfrm>
            <a:off x="2769478" y="1344597"/>
            <a:ext cx="2868119" cy="1384995"/>
          </a:xfrm>
          <a:prstGeom prst="rect">
            <a:avLst/>
          </a:prstGeom>
          <a:noFill/>
        </p:spPr>
        <p:txBody>
          <a:bodyPr wrap="square" lIns="0" tIns="0" rIns="0" bIns="0" rtlCol="0">
            <a:spAutoFit/>
          </a:bodyPr>
          <a:lstStyle/>
          <a:p>
            <a:pPr algn="l"/>
            <a:r>
              <a:rPr lang="en-US" sz="2000" dirty="0"/>
              <a:t>Semi-Automated</a:t>
            </a:r>
          </a:p>
          <a:p>
            <a:pPr marL="342900" indent="-342900" algn="l">
              <a:buFont typeface="Arial" panose="020B0604020202020204" pitchFamily="34" charset="0"/>
              <a:buChar char="•"/>
            </a:pPr>
            <a:r>
              <a:rPr lang="en-US" sz="1400" dirty="0"/>
              <a:t>Infrastructure is provisioned through a combination of UI/CLI and Ad-Hoc Scripts</a:t>
            </a:r>
          </a:p>
          <a:p>
            <a:pPr marL="342900" indent="-342900" algn="l">
              <a:buFont typeface="Arial" panose="020B0604020202020204" pitchFamily="34" charset="0"/>
              <a:buChar char="•"/>
            </a:pPr>
            <a:r>
              <a:rPr lang="en-US" sz="1400" dirty="0"/>
              <a:t>Traceability is limited</a:t>
            </a:r>
          </a:p>
          <a:p>
            <a:pPr marL="342900" indent="-342900" algn="l">
              <a:buFont typeface="Arial" panose="020B0604020202020204" pitchFamily="34" charset="0"/>
              <a:buChar char="•"/>
            </a:pPr>
            <a:r>
              <a:rPr lang="en-US" sz="1400" dirty="0"/>
              <a:t>Rollbacks are hard to achieve</a:t>
            </a:r>
          </a:p>
        </p:txBody>
      </p:sp>
      <p:sp>
        <p:nvSpPr>
          <p:cNvPr id="8" name="TextBox 7">
            <a:extLst>
              <a:ext uri="{FF2B5EF4-FFF2-40B4-BE49-F238E27FC236}">
                <a16:creationId xmlns:a16="http://schemas.microsoft.com/office/drawing/2014/main" id="{1DAB5751-D61E-8E83-D486-D12EE989F343}"/>
              </a:ext>
            </a:extLst>
          </p:cNvPr>
          <p:cNvSpPr txBox="1"/>
          <p:nvPr/>
        </p:nvSpPr>
        <p:spPr>
          <a:xfrm flipH="1">
            <a:off x="5202128" y="4017098"/>
            <a:ext cx="3322671" cy="2246769"/>
          </a:xfrm>
          <a:prstGeom prst="rect">
            <a:avLst/>
          </a:prstGeom>
          <a:noFill/>
        </p:spPr>
        <p:txBody>
          <a:bodyPr wrap="square" lIns="0" tIns="0" rIns="0" bIns="0" rtlCol="0">
            <a:spAutoFit/>
          </a:bodyPr>
          <a:lstStyle/>
          <a:p>
            <a:pPr algn="l"/>
            <a:r>
              <a:rPr lang="en-US" sz="2000" dirty="0"/>
              <a:t>Infrastructure as Code</a:t>
            </a:r>
          </a:p>
          <a:p>
            <a:pPr marL="285750" indent="-285750" algn="l">
              <a:buFont typeface="Arial" panose="020B0604020202020204" pitchFamily="34" charset="0"/>
              <a:buChar char="•"/>
            </a:pPr>
            <a:r>
              <a:rPr lang="en-US" sz="1400" dirty="0"/>
              <a:t>Infrastructure is provisioned using IaC</a:t>
            </a:r>
          </a:p>
          <a:p>
            <a:pPr marL="285750" indent="-285750" algn="l">
              <a:buFont typeface="Arial" panose="020B0604020202020204" pitchFamily="34" charset="0"/>
              <a:buChar char="•"/>
            </a:pPr>
            <a:r>
              <a:rPr lang="en-US" sz="1400" dirty="0"/>
              <a:t>Some (or most) provisioning and deployments are automated</a:t>
            </a:r>
          </a:p>
          <a:p>
            <a:pPr marL="285750" indent="-285750" algn="l">
              <a:buFont typeface="Arial" panose="020B0604020202020204" pitchFamily="34" charset="0"/>
              <a:buChar char="•"/>
            </a:pPr>
            <a:r>
              <a:rPr lang="en-US" sz="1400" dirty="0"/>
              <a:t>Infrastructure config is consistent, details fully documented via code. </a:t>
            </a:r>
          </a:p>
          <a:p>
            <a:pPr marL="285750" indent="-285750" algn="l">
              <a:buFont typeface="Arial" panose="020B0604020202020204" pitchFamily="34" charset="0"/>
              <a:buChar char="•"/>
            </a:pPr>
            <a:r>
              <a:rPr lang="en-US" sz="1400" dirty="0"/>
              <a:t>Source files are stored in Version Control</a:t>
            </a:r>
          </a:p>
          <a:p>
            <a:pPr marL="285750" indent="-285750" algn="l">
              <a:buFont typeface="Arial" panose="020B0604020202020204" pitchFamily="34" charset="0"/>
              <a:buChar char="•"/>
            </a:pPr>
            <a:r>
              <a:rPr lang="en-US" sz="1400" dirty="0"/>
              <a:t>Some Modules are used to promote consistent reuse and architecture.</a:t>
            </a:r>
            <a:endParaRPr lang="en-US" sz="2000" dirty="0"/>
          </a:p>
        </p:txBody>
      </p:sp>
      <p:sp>
        <p:nvSpPr>
          <p:cNvPr id="9" name="TextBox 8">
            <a:extLst>
              <a:ext uri="{FF2B5EF4-FFF2-40B4-BE49-F238E27FC236}">
                <a16:creationId xmlns:a16="http://schemas.microsoft.com/office/drawing/2014/main" id="{9865C305-12B2-319D-0BF0-36CED0879D9C}"/>
              </a:ext>
            </a:extLst>
          </p:cNvPr>
          <p:cNvSpPr txBox="1"/>
          <p:nvPr/>
        </p:nvSpPr>
        <p:spPr>
          <a:xfrm>
            <a:off x="7878818" y="1295309"/>
            <a:ext cx="3941164" cy="1815882"/>
          </a:xfrm>
          <a:prstGeom prst="rect">
            <a:avLst/>
          </a:prstGeom>
          <a:noFill/>
        </p:spPr>
        <p:txBody>
          <a:bodyPr wrap="square" lIns="0" tIns="0" rIns="0" bIns="0" rtlCol="0">
            <a:spAutoFit/>
          </a:bodyPr>
          <a:lstStyle/>
          <a:p>
            <a:pPr algn="l"/>
            <a:r>
              <a:rPr lang="en-US" sz="2000" dirty="0"/>
              <a:t>Collaborative Maturity</a:t>
            </a:r>
          </a:p>
          <a:p>
            <a:pPr marL="285750" indent="-285750" algn="l">
              <a:buFont typeface="Arial" panose="020B0604020202020204" pitchFamily="34" charset="0"/>
              <a:buChar char="•"/>
            </a:pPr>
            <a:r>
              <a:rPr lang="en-US" sz="1400" dirty="0"/>
              <a:t>Users across Organization can provision infrastructure, without conflicts and with clear understanding of their access permissions. </a:t>
            </a:r>
          </a:p>
          <a:p>
            <a:pPr marL="285750" indent="-285750" algn="l">
              <a:buFont typeface="Arial" panose="020B0604020202020204" pitchFamily="34" charset="0"/>
              <a:buChar char="•"/>
            </a:pPr>
            <a:r>
              <a:rPr lang="en-US" sz="1400" dirty="0"/>
              <a:t>Full utilization of Modules and Templates across the build process. </a:t>
            </a:r>
          </a:p>
          <a:p>
            <a:pPr marL="285750" indent="-285750" algn="l">
              <a:buFont typeface="Arial" panose="020B0604020202020204" pitchFamily="34" charset="0"/>
              <a:buChar char="•"/>
            </a:pPr>
            <a:r>
              <a:rPr lang="en-US" sz="1400" dirty="0"/>
              <a:t>Workspaces access control protect Production Environments. </a:t>
            </a:r>
          </a:p>
        </p:txBody>
      </p:sp>
      <p:sp>
        <p:nvSpPr>
          <p:cNvPr id="15" name="Arrow: Right 14">
            <a:extLst>
              <a:ext uri="{FF2B5EF4-FFF2-40B4-BE49-F238E27FC236}">
                <a16:creationId xmlns:a16="http://schemas.microsoft.com/office/drawing/2014/main" id="{177B187A-B467-71D9-B8AE-EBC9829283E9}"/>
              </a:ext>
            </a:extLst>
          </p:cNvPr>
          <p:cNvSpPr/>
          <p:nvPr/>
        </p:nvSpPr>
        <p:spPr bwMode="auto">
          <a:xfrm>
            <a:off x="350400" y="3392786"/>
            <a:ext cx="11491200" cy="359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 name="TextBox 15">
            <a:extLst>
              <a:ext uri="{FF2B5EF4-FFF2-40B4-BE49-F238E27FC236}">
                <a16:creationId xmlns:a16="http://schemas.microsoft.com/office/drawing/2014/main" id="{D763E778-29D6-1A48-9425-CEA8B7616371}"/>
              </a:ext>
            </a:extLst>
          </p:cNvPr>
          <p:cNvSpPr txBox="1"/>
          <p:nvPr/>
        </p:nvSpPr>
        <p:spPr>
          <a:xfrm>
            <a:off x="120189" y="3180370"/>
            <a:ext cx="528093" cy="307777"/>
          </a:xfrm>
          <a:prstGeom prst="rect">
            <a:avLst/>
          </a:prstGeom>
          <a:noFill/>
        </p:spPr>
        <p:txBody>
          <a:bodyPr wrap="none" lIns="0" tIns="0" rIns="0" bIns="0" rtlCol="0">
            <a:spAutoFit/>
          </a:bodyPr>
          <a:lstStyle/>
          <a:p>
            <a:pPr algn="l"/>
            <a:r>
              <a:rPr lang="en-US" sz="2000" dirty="0"/>
              <a:t>Start</a:t>
            </a:r>
          </a:p>
        </p:txBody>
      </p:sp>
      <p:sp>
        <p:nvSpPr>
          <p:cNvPr id="17" name="TextBox 16">
            <a:extLst>
              <a:ext uri="{FF2B5EF4-FFF2-40B4-BE49-F238E27FC236}">
                <a16:creationId xmlns:a16="http://schemas.microsoft.com/office/drawing/2014/main" id="{9B321013-E3DB-6E37-3343-F33C3C9E1D72}"/>
              </a:ext>
            </a:extLst>
          </p:cNvPr>
          <p:cNvSpPr txBox="1"/>
          <p:nvPr/>
        </p:nvSpPr>
        <p:spPr>
          <a:xfrm>
            <a:off x="11606783" y="3180370"/>
            <a:ext cx="426399" cy="307777"/>
          </a:xfrm>
          <a:prstGeom prst="rect">
            <a:avLst/>
          </a:prstGeom>
          <a:noFill/>
        </p:spPr>
        <p:txBody>
          <a:bodyPr wrap="none" lIns="0" tIns="0" rIns="0" bIns="0" rtlCol="0">
            <a:spAutoFit/>
          </a:bodyPr>
          <a:lstStyle/>
          <a:p>
            <a:pPr algn="l"/>
            <a:r>
              <a:rPr lang="en-US" sz="2000" dirty="0"/>
              <a:t>End</a:t>
            </a:r>
          </a:p>
        </p:txBody>
      </p:sp>
      <p:cxnSp>
        <p:nvCxnSpPr>
          <p:cNvPr id="19" name="Straight Connector 18">
            <a:extLst>
              <a:ext uri="{FF2B5EF4-FFF2-40B4-BE49-F238E27FC236}">
                <a16:creationId xmlns:a16="http://schemas.microsoft.com/office/drawing/2014/main" id="{46D179D5-DB7A-9998-5888-E61D7E12F4EE}"/>
              </a:ext>
            </a:extLst>
          </p:cNvPr>
          <p:cNvCxnSpPr>
            <a:cxnSpLocks/>
            <a:stCxn id="6" idx="0"/>
          </p:cNvCxnSpPr>
          <p:nvPr/>
        </p:nvCxnSpPr>
        <p:spPr>
          <a:xfrm flipV="1">
            <a:off x="1971827" y="3634411"/>
            <a:ext cx="0" cy="468635"/>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422C99-4E0E-0666-1C64-D563373F35E6}"/>
              </a:ext>
            </a:extLst>
          </p:cNvPr>
          <p:cNvCxnSpPr>
            <a:stCxn id="7" idx="2"/>
          </p:cNvCxnSpPr>
          <p:nvPr/>
        </p:nvCxnSpPr>
        <p:spPr>
          <a:xfrm>
            <a:off x="4203538" y="2729592"/>
            <a:ext cx="1262" cy="758555"/>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56E111B-F844-0A78-2FAB-9CB335DAAC59}"/>
              </a:ext>
            </a:extLst>
          </p:cNvPr>
          <p:cNvCxnSpPr>
            <a:stCxn id="8" idx="0"/>
          </p:cNvCxnSpPr>
          <p:nvPr/>
        </p:nvCxnSpPr>
        <p:spPr>
          <a:xfrm flipH="1" flipV="1">
            <a:off x="6861600" y="3634411"/>
            <a:ext cx="1863" cy="382687"/>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0447CE9-A027-A16D-0179-D9852788C55A}"/>
              </a:ext>
            </a:extLst>
          </p:cNvPr>
          <p:cNvCxnSpPr>
            <a:cxnSpLocks/>
            <a:stCxn id="9" idx="2"/>
          </p:cNvCxnSpPr>
          <p:nvPr/>
        </p:nvCxnSpPr>
        <p:spPr>
          <a:xfrm flipH="1">
            <a:off x="9843662" y="3111191"/>
            <a:ext cx="5738" cy="37695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047061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95020-349B-7052-D17F-C998D61BFB7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114208A-7513-B761-2C98-6D5CC9C19A30}"/>
              </a:ext>
            </a:extLst>
          </p:cNvPr>
          <p:cNvSpPr>
            <a:spLocks noGrp="1"/>
          </p:cNvSpPr>
          <p:nvPr>
            <p:ph type="title"/>
          </p:nvPr>
        </p:nvSpPr>
        <p:spPr>
          <a:xfrm>
            <a:off x="584200" y="2425780"/>
            <a:ext cx="9144000" cy="1107996"/>
          </a:xfrm>
        </p:spPr>
        <p:txBody>
          <a:bodyPr/>
          <a:lstStyle/>
          <a:p>
            <a:r>
              <a:rPr lang="en-US" sz="7200" dirty="0"/>
              <a:t>BREAK TIME (11:05)</a:t>
            </a:r>
          </a:p>
        </p:txBody>
      </p:sp>
      <p:sp>
        <p:nvSpPr>
          <p:cNvPr id="5" name="Text Placeholder 4">
            <a:extLst>
              <a:ext uri="{FF2B5EF4-FFF2-40B4-BE49-F238E27FC236}">
                <a16:creationId xmlns:a16="http://schemas.microsoft.com/office/drawing/2014/main" id="{814F0EAC-199C-CD0D-9382-092E6B233D9D}"/>
              </a:ext>
            </a:extLst>
          </p:cNvPr>
          <p:cNvSpPr>
            <a:spLocks noGrp="1"/>
          </p:cNvSpPr>
          <p:nvPr>
            <p:ph type="body" sz="quarter" idx="12"/>
          </p:nvPr>
        </p:nvSpPr>
        <p:spPr>
          <a:xfrm>
            <a:off x="627159" y="3533776"/>
            <a:ext cx="9144000" cy="338554"/>
          </a:xfrm>
        </p:spPr>
        <p:txBody>
          <a:bodyPr/>
          <a:lstStyle/>
          <a:p>
            <a:r>
              <a:rPr lang="en-US" dirty="0"/>
              <a:t>Next: Getting Started with Git</a:t>
            </a:r>
          </a:p>
        </p:txBody>
      </p:sp>
    </p:spTree>
    <p:extLst>
      <p:ext uri="{BB962C8B-B14F-4D97-AF65-F5344CB8AC3E}">
        <p14:creationId xmlns:p14="http://schemas.microsoft.com/office/powerpoint/2010/main" val="546853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F10AB-933A-27DA-8F35-616C06E5573E}"/>
              </a:ext>
            </a:extLst>
          </p:cNvPr>
          <p:cNvSpPr>
            <a:spLocks noGrp="1"/>
          </p:cNvSpPr>
          <p:nvPr>
            <p:ph type="title"/>
          </p:nvPr>
        </p:nvSpPr>
        <p:spPr/>
        <p:txBody>
          <a:bodyPr/>
          <a:lstStyle/>
          <a:p>
            <a:r>
              <a:rPr lang="en-US" dirty="0"/>
              <a:t>Getting Started with Git</a:t>
            </a:r>
          </a:p>
        </p:txBody>
      </p:sp>
    </p:spTree>
    <p:extLst>
      <p:ext uri="{BB962C8B-B14F-4D97-AF65-F5344CB8AC3E}">
        <p14:creationId xmlns:p14="http://schemas.microsoft.com/office/powerpoint/2010/main" val="430924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3776FB-67C9-3184-54F7-D99908B380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98BDEE-0FA9-AFF0-E385-2E751EB8129C}"/>
              </a:ext>
            </a:extLst>
          </p:cNvPr>
          <p:cNvSpPr>
            <a:spLocks noGrp="1"/>
          </p:cNvSpPr>
          <p:nvPr>
            <p:ph type="title"/>
          </p:nvPr>
        </p:nvSpPr>
        <p:spPr>
          <a:xfrm>
            <a:off x="588263" y="457200"/>
            <a:ext cx="11018520" cy="553998"/>
          </a:xfrm>
        </p:spPr>
        <p:txBody>
          <a:bodyPr wrap="square" anchor="ctr">
            <a:normAutofit/>
          </a:bodyPr>
          <a:lstStyle/>
          <a:p>
            <a:r>
              <a:rPr lang="en-GB" dirty="0"/>
              <a:t>Getting Started with Git</a:t>
            </a:r>
          </a:p>
        </p:txBody>
      </p:sp>
      <p:sp>
        <p:nvSpPr>
          <p:cNvPr id="6" name="TextBox 5">
            <a:extLst>
              <a:ext uri="{FF2B5EF4-FFF2-40B4-BE49-F238E27FC236}">
                <a16:creationId xmlns:a16="http://schemas.microsoft.com/office/drawing/2014/main" id="{65E6F166-3971-DFAB-674E-5B4430AA7F60}"/>
              </a:ext>
            </a:extLst>
          </p:cNvPr>
          <p:cNvSpPr txBox="1"/>
          <p:nvPr/>
        </p:nvSpPr>
        <p:spPr>
          <a:xfrm>
            <a:off x="586740" y="1170846"/>
            <a:ext cx="11018520" cy="5262979"/>
          </a:xfrm>
          <a:prstGeom prst="rect">
            <a:avLst/>
          </a:prstGeom>
          <a:noFill/>
        </p:spPr>
        <p:txBody>
          <a:bodyPr wrap="square">
            <a:spAutoFit/>
          </a:bodyPr>
          <a:lstStyle/>
          <a:p>
            <a:r>
              <a:rPr lang="en-US" sz="2400" dirty="0"/>
              <a:t>A little bit </a:t>
            </a:r>
            <a:r>
              <a:rPr lang="en-US" sz="2800" dirty="0"/>
              <a:t>of</a:t>
            </a:r>
            <a:r>
              <a:rPr lang="en-US" sz="2400" dirty="0"/>
              <a:t> history </a:t>
            </a:r>
          </a:p>
          <a:p>
            <a:pPr marL="285750" indent="-285750">
              <a:buFont typeface="Arial" panose="020B0604020202020204" pitchFamily="34" charset="0"/>
              <a:buChar char="•"/>
            </a:pPr>
            <a:r>
              <a:rPr lang="en-US" sz="2000" dirty="0"/>
              <a:t>Git was created by Linus Torvalds in April 2005 to develop Linux Kernel. </a:t>
            </a:r>
          </a:p>
          <a:p>
            <a:pPr marL="285750" indent="-285750">
              <a:buFont typeface="Arial" panose="020B0604020202020204" pitchFamily="34" charset="0"/>
              <a:buChar char="•"/>
            </a:pPr>
            <a:r>
              <a:rPr lang="en-US" sz="2000" dirty="0"/>
              <a:t>Replacement for </a:t>
            </a:r>
            <a:r>
              <a:rPr lang="en-US" sz="2000" dirty="0" err="1"/>
              <a:t>bitkeeper</a:t>
            </a:r>
            <a:r>
              <a:rPr lang="en-US" sz="2000" dirty="0"/>
              <a:t> to manage Linux Kernel changes. </a:t>
            </a:r>
          </a:p>
          <a:p>
            <a:endParaRPr lang="en-US" sz="2000" dirty="0"/>
          </a:p>
          <a:p>
            <a:r>
              <a:rPr lang="en-US" sz="2800" dirty="0"/>
              <a:t>What is Git.</a:t>
            </a:r>
          </a:p>
          <a:p>
            <a:pPr marL="285750" indent="-285750">
              <a:buFont typeface="Arial" panose="020B0604020202020204" pitchFamily="34" charset="0"/>
              <a:buChar char="•"/>
            </a:pPr>
            <a:r>
              <a:rPr lang="en-US" sz="2000" dirty="0"/>
              <a:t>A command line distributed version control solution. </a:t>
            </a:r>
          </a:p>
          <a:p>
            <a:pPr marL="285750" indent="-285750">
              <a:buFont typeface="Arial" panose="020B0604020202020204" pitchFamily="34" charset="0"/>
              <a:buChar char="•"/>
            </a:pPr>
            <a:r>
              <a:rPr lang="en-US" sz="2000" dirty="0"/>
              <a:t>Uses checksums to ensure Data Integrity. </a:t>
            </a:r>
          </a:p>
          <a:p>
            <a:pPr marL="285750" indent="-285750">
              <a:buFont typeface="Arial" panose="020B0604020202020204" pitchFamily="34" charset="0"/>
              <a:buChar char="•"/>
            </a:pPr>
            <a:r>
              <a:rPr lang="en-US" sz="2000" dirty="0"/>
              <a:t>Cross Platform(Including Windows). </a:t>
            </a:r>
          </a:p>
          <a:p>
            <a:pPr marL="285750" indent="-285750">
              <a:buFont typeface="Arial" panose="020B0604020202020204" pitchFamily="34" charset="0"/>
              <a:buChar char="•"/>
            </a:pPr>
            <a:r>
              <a:rPr lang="en-US" sz="2000" dirty="0"/>
              <a:t>Free &amp; open-source control system. </a:t>
            </a:r>
          </a:p>
          <a:p>
            <a:pPr marL="285750" indent="-285750">
              <a:buFont typeface="Arial" panose="020B0604020202020204" pitchFamily="34" charset="0"/>
              <a:buChar char="•"/>
            </a:pPr>
            <a:endParaRPr lang="en-US" sz="3200" dirty="0"/>
          </a:p>
          <a:p>
            <a:r>
              <a:rPr lang="en-US" sz="2800" dirty="0"/>
              <a:t>What is Repository</a:t>
            </a:r>
          </a:p>
          <a:p>
            <a:pPr marL="285750" indent="-285750">
              <a:buFont typeface="Arial" panose="020B0604020202020204" pitchFamily="34" charset="0"/>
              <a:buChar char="•"/>
            </a:pPr>
            <a:r>
              <a:rPr lang="en-US" sz="2000" dirty="0"/>
              <a:t>Repo = Repository </a:t>
            </a:r>
          </a:p>
          <a:p>
            <a:pPr marL="285750" indent="-285750">
              <a:buFont typeface="Arial" panose="020B0604020202020204" pitchFamily="34" charset="0"/>
              <a:buChar char="•"/>
            </a:pPr>
            <a:r>
              <a:rPr lang="en-US" sz="2000" dirty="0"/>
              <a:t>Usually needs to organize a single project.</a:t>
            </a:r>
          </a:p>
          <a:p>
            <a:pPr marL="285750" indent="-285750">
              <a:buFont typeface="Arial" panose="020B0604020202020204" pitchFamily="34" charset="0"/>
              <a:buChar char="•"/>
            </a:pPr>
            <a:r>
              <a:rPr lang="en-US" sz="2000" dirty="0"/>
              <a:t>It contains folders, files, images, videos, spreadsheets and datasets --- anything your project needs</a:t>
            </a:r>
            <a:r>
              <a:rPr lang="en-US" dirty="0"/>
              <a:t>.</a:t>
            </a:r>
          </a:p>
        </p:txBody>
      </p:sp>
      <p:pic>
        <p:nvPicPr>
          <p:cNvPr id="3" name="Picture 14" descr="Logo, company name&#10;&#10;Description automatically generated">
            <a:extLst>
              <a:ext uri="{FF2B5EF4-FFF2-40B4-BE49-F238E27FC236}">
                <a16:creationId xmlns:a16="http://schemas.microsoft.com/office/drawing/2014/main" id="{D635370B-8E86-7240-3901-9C0F76DCC8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685991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6BFF-8385-9921-7668-DD7E69A54C1A}"/>
              </a:ext>
            </a:extLst>
          </p:cNvPr>
          <p:cNvSpPr>
            <a:spLocks noGrp="1"/>
          </p:cNvSpPr>
          <p:nvPr>
            <p:ph type="title"/>
          </p:nvPr>
        </p:nvSpPr>
        <p:spPr/>
        <p:txBody>
          <a:bodyPr/>
          <a:lstStyle/>
          <a:p>
            <a:r>
              <a:rPr lang="en-US" dirty="0"/>
              <a:t>Configure Git</a:t>
            </a:r>
          </a:p>
        </p:txBody>
      </p:sp>
      <p:sp>
        <p:nvSpPr>
          <p:cNvPr id="4" name="TextBox 3">
            <a:extLst>
              <a:ext uri="{FF2B5EF4-FFF2-40B4-BE49-F238E27FC236}">
                <a16:creationId xmlns:a16="http://schemas.microsoft.com/office/drawing/2014/main" id="{2338FB78-6575-A6D8-362C-50A59CF87799}"/>
              </a:ext>
            </a:extLst>
          </p:cNvPr>
          <p:cNvSpPr txBox="1"/>
          <p:nvPr/>
        </p:nvSpPr>
        <p:spPr>
          <a:xfrm>
            <a:off x="482385" y="1342531"/>
            <a:ext cx="11124398" cy="5170646"/>
          </a:xfrm>
          <a:prstGeom prst="rect">
            <a:avLst/>
          </a:prstGeom>
          <a:noFill/>
        </p:spPr>
        <p:txBody>
          <a:bodyPr wrap="square">
            <a:spAutoFit/>
          </a:bodyPr>
          <a:lstStyle/>
          <a:p>
            <a:pPr marL="285750" indent="-285750">
              <a:buFont typeface="Arial" panose="020B0604020202020204" pitchFamily="34" charset="0"/>
              <a:buChar char="•"/>
            </a:pPr>
            <a:r>
              <a:rPr lang="en-US" sz="1800" dirty="0"/>
              <a:t>Name</a:t>
            </a:r>
          </a:p>
          <a:p>
            <a:pPr marL="742933" lvl="1" indent="-285750">
              <a:buFont typeface="Arial" panose="020B0604020202020204" pitchFamily="34" charset="0"/>
              <a:buChar char="•"/>
            </a:pPr>
            <a:r>
              <a:rPr lang="en-US" sz="1200" dirty="0"/>
              <a:t>The </a:t>
            </a:r>
            <a:r>
              <a:rPr lang="en-US" sz="1200" b="1" i="1" dirty="0"/>
              <a:t>git config --global user.name </a:t>
            </a:r>
            <a:r>
              <a:rPr lang="en-US" sz="1200" dirty="0"/>
              <a:t>configuration sets the name that will be associated with your commits in Git. This name is displayed in the commit history and helps identify who made each commit. It is particularly useful in collaborative projects to track contributions from different developers.</a:t>
            </a:r>
          </a:p>
          <a:p>
            <a:pPr marL="742933" lvl="1"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Email</a:t>
            </a:r>
          </a:p>
          <a:p>
            <a:pPr marL="742933" lvl="1" indent="-285750">
              <a:buFont typeface="Arial" panose="020B0604020202020204" pitchFamily="34" charset="0"/>
              <a:buChar char="•"/>
            </a:pPr>
            <a:r>
              <a:rPr lang="en-US" sz="1200" dirty="0"/>
              <a:t>The </a:t>
            </a:r>
            <a:r>
              <a:rPr lang="en-US" sz="1200" b="1" i="1" dirty="0"/>
              <a:t>git config --global </a:t>
            </a:r>
            <a:r>
              <a:rPr lang="en-US" sz="1200" b="1" i="1" dirty="0" err="1"/>
              <a:t>user.email</a:t>
            </a:r>
            <a:r>
              <a:rPr lang="en-US" sz="1200" b="1" i="1" dirty="0"/>
              <a:t> </a:t>
            </a:r>
            <a:r>
              <a:rPr lang="en-US" sz="1200" dirty="0"/>
              <a:t>configuration sets the email address that will be associated with your commits in Git. This email is displayed in the commit history alongside your name. It is used to identify the author of the commit and is often linked to your account on platforms like GitHub, GitLab, or Bitbucket to associate commits with your profile.</a:t>
            </a:r>
          </a:p>
          <a:p>
            <a:pPr lvl="1"/>
            <a:endParaRPr lang="en-US" sz="1800" dirty="0"/>
          </a:p>
          <a:p>
            <a:pPr marL="285750" indent="-285750">
              <a:buFont typeface="Arial" panose="020B0604020202020204" pitchFamily="34" charset="0"/>
              <a:buChar char="•"/>
            </a:pPr>
            <a:r>
              <a:rPr lang="en-US" sz="1800" dirty="0"/>
              <a:t>Line Endings</a:t>
            </a:r>
          </a:p>
          <a:p>
            <a:pPr marL="742933" lvl="1" indent="-285750">
              <a:buFont typeface="Arial" panose="020B0604020202020204" pitchFamily="34" charset="0"/>
              <a:buChar char="•"/>
            </a:pPr>
            <a:r>
              <a:rPr lang="en-US" sz="1400" b="0" i="0" dirty="0">
                <a:solidFill>
                  <a:srgbClr val="000000"/>
                </a:solidFill>
                <a:effectLst/>
                <a:latin typeface="Segoe UI" panose="020B0502040204020203" pitchFamily="34" charset="0"/>
                <a:cs typeface="Segoe UI" panose="020B0502040204020203" pitchFamily="34" charset="0"/>
              </a:rPr>
              <a:t>Line Endings (</a:t>
            </a:r>
            <a:r>
              <a:rPr lang="en-US" sz="1400" b="0" i="0" dirty="0" err="1">
                <a:solidFill>
                  <a:srgbClr val="000000"/>
                </a:solidFill>
                <a:effectLst/>
                <a:latin typeface="Segoe UI" panose="020B0502040204020203" pitchFamily="34" charset="0"/>
                <a:cs typeface="Segoe UI" panose="020B0502040204020203" pitchFamily="34" charset="0"/>
              </a:rPr>
              <a:t>autocrlf</a:t>
            </a:r>
            <a:r>
              <a:rPr lang="en-US" sz="1400" b="0" i="0" dirty="0">
                <a:solidFill>
                  <a:srgbClr val="000000"/>
                </a:solidFill>
                <a:effectLst/>
                <a:latin typeface="Segoe UI" panose="020B0502040204020203" pitchFamily="34" charset="0"/>
                <a:cs typeface="Segoe UI" panose="020B0502040204020203" pitchFamily="34" charset="0"/>
              </a:rPr>
              <a:t>): The </a:t>
            </a:r>
            <a:r>
              <a:rPr lang="en-US" sz="1400" b="0" i="0" dirty="0" err="1">
                <a:solidFill>
                  <a:srgbClr val="000000"/>
                </a:solidFill>
                <a:effectLst/>
                <a:latin typeface="Segoe UI" panose="020B0502040204020203" pitchFamily="34" charset="0"/>
                <a:cs typeface="Segoe UI" panose="020B0502040204020203" pitchFamily="34" charset="0"/>
              </a:rPr>
              <a:t>core.autocrlf</a:t>
            </a:r>
            <a:r>
              <a:rPr lang="en-US" sz="1400" b="0" i="0" dirty="0">
                <a:solidFill>
                  <a:srgbClr val="000000"/>
                </a:solidFill>
                <a:effectLst/>
                <a:latin typeface="Segoe UI" panose="020B0502040204020203" pitchFamily="34" charset="0"/>
                <a:cs typeface="Segoe UI" panose="020B0502040204020203" pitchFamily="34" charset="0"/>
              </a:rPr>
              <a:t> configuration in Git manages how line endings are handled between different operating systems. It is particularly useful when working in cross-platform environments (e.g., Windows and Linux). Here's how it works:</a:t>
            </a:r>
          </a:p>
          <a:p>
            <a:pPr marL="1200117" lvl="2" indent="-285750">
              <a:buFont typeface="Arial" panose="020B0604020202020204" pitchFamily="34" charset="0"/>
              <a:buChar char="•"/>
            </a:pPr>
            <a:r>
              <a:rPr lang="en-US" sz="1400" b="1" i="0" dirty="0" err="1">
                <a:solidFill>
                  <a:srgbClr val="000000"/>
                </a:solidFill>
                <a:effectLst/>
                <a:latin typeface="Segoe UI" panose="020B0502040204020203" pitchFamily="34" charset="0"/>
                <a:cs typeface="Segoe UI" panose="020B0502040204020203" pitchFamily="34" charset="0"/>
              </a:rPr>
              <a:t>autocrlf</a:t>
            </a:r>
            <a:r>
              <a:rPr lang="en-US" sz="1400" b="1" i="0" dirty="0">
                <a:solidFill>
                  <a:srgbClr val="000000"/>
                </a:solidFill>
                <a:effectLst/>
                <a:latin typeface="Segoe UI" panose="020B0502040204020203" pitchFamily="34" charset="0"/>
                <a:cs typeface="Segoe UI" panose="020B0502040204020203" pitchFamily="34" charset="0"/>
              </a:rPr>
              <a:t> = true</a:t>
            </a:r>
            <a:r>
              <a:rPr lang="en-US" sz="1400" b="0" i="0" dirty="0">
                <a:solidFill>
                  <a:srgbClr val="000000"/>
                </a:solidFill>
                <a:effectLst/>
                <a:latin typeface="Segoe UI" panose="020B0502040204020203" pitchFamily="34" charset="0"/>
                <a:cs typeface="Segoe UI" panose="020B0502040204020203" pitchFamily="34" charset="0"/>
              </a:rPr>
              <a:t>: Converts line endings to LF (Linux/Unix style) when committing and back to CRLF (Windows style) when checking out files. This is recommended for Windows users working in cross-platform projects.</a:t>
            </a:r>
          </a:p>
          <a:p>
            <a:pPr marL="1200117" lvl="2" indent="-285750">
              <a:buFont typeface="Arial" panose="020B0604020202020204" pitchFamily="34" charset="0"/>
              <a:buChar char="•"/>
            </a:pPr>
            <a:r>
              <a:rPr lang="en-US" sz="1400" b="1" i="0" dirty="0" err="1">
                <a:solidFill>
                  <a:srgbClr val="000000"/>
                </a:solidFill>
                <a:effectLst/>
                <a:latin typeface="Segoe UI" panose="020B0502040204020203" pitchFamily="34" charset="0"/>
                <a:cs typeface="Segoe UI" panose="020B0502040204020203" pitchFamily="34" charset="0"/>
              </a:rPr>
              <a:t>autocrlf</a:t>
            </a:r>
            <a:r>
              <a:rPr lang="en-US" sz="1400" b="1" i="0" dirty="0">
                <a:solidFill>
                  <a:srgbClr val="000000"/>
                </a:solidFill>
                <a:effectLst/>
                <a:latin typeface="Segoe UI" panose="020B0502040204020203" pitchFamily="34" charset="0"/>
                <a:cs typeface="Segoe UI" panose="020B0502040204020203" pitchFamily="34" charset="0"/>
              </a:rPr>
              <a:t> = input</a:t>
            </a:r>
            <a:r>
              <a:rPr lang="en-US" sz="1400" b="0" i="0" dirty="0">
                <a:solidFill>
                  <a:srgbClr val="000000"/>
                </a:solidFill>
                <a:effectLst/>
                <a:latin typeface="Segoe UI" panose="020B0502040204020203" pitchFamily="34" charset="0"/>
                <a:cs typeface="Segoe UI" panose="020B0502040204020203" pitchFamily="34" charset="0"/>
              </a:rPr>
              <a:t>: Converts line endings to LF when committing but does not modify them when checking out. This is recommended for Linux/macOS users to ensure consistent LF line endings.</a:t>
            </a:r>
          </a:p>
          <a:p>
            <a:pPr marL="1200117" lvl="2" indent="-285750">
              <a:buFont typeface="Arial" panose="020B0604020202020204" pitchFamily="34" charset="0"/>
              <a:buChar char="•"/>
            </a:pPr>
            <a:r>
              <a:rPr lang="en-US" sz="1400" b="1" i="0" dirty="0" err="1">
                <a:solidFill>
                  <a:srgbClr val="000000"/>
                </a:solidFill>
                <a:effectLst/>
                <a:latin typeface="Segoe UI" panose="020B0502040204020203" pitchFamily="34" charset="0"/>
                <a:cs typeface="Segoe UI" panose="020B0502040204020203" pitchFamily="34" charset="0"/>
              </a:rPr>
              <a:t>autocrlf</a:t>
            </a:r>
            <a:r>
              <a:rPr lang="en-US" sz="1400" b="1" i="0" dirty="0">
                <a:solidFill>
                  <a:srgbClr val="000000"/>
                </a:solidFill>
                <a:effectLst/>
                <a:latin typeface="Segoe UI" panose="020B0502040204020203" pitchFamily="34" charset="0"/>
                <a:cs typeface="Segoe UI" panose="020B0502040204020203" pitchFamily="34" charset="0"/>
              </a:rPr>
              <a:t> = false</a:t>
            </a:r>
            <a:r>
              <a:rPr lang="en-US" sz="1400" b="0" i="0" dirty="0">
                <a:solidFill>
                  <a:srgbClr val="000000"/>
                </a:solidFill>
                <a:effectLst/>
                <a:latin typeface="Segoe UI" panose="020B0502040204020203" pitchFamily="34" charset="0"/>
                <a:cs typeface="Segoe UI" panose="020B0502040204020203" pitchFamily="34" charset="0"/>
              </a:rPr>
              <a:t>: Disables automatic line-ending conversion. Git will leave line endings as-is. This is useful if you want to handle line endings manually.</a:t>
            </a:r>
            <a:endParaRPr lang="en-US" sz="1800" b="0" i="0" dirty="0">
              <a:solidFill>
                <a:srgbClr val="000000"/>
              </a:solidFill>
              <a:effectLst/>
              <a:latin typeface="Segoe UI" panose="020B0502040204020203" pitchFamily="34" charset="0"/>
              <a:cs typeface="Segoe UI" panose="020B0502040204020203" pitchFamily="34" charset="0"/>
            </a:endParaRPr>
          </a:p>
          <a:p>
            <a:pPr marL="285750" indent="-285750">
              <a:buFont typeface="Arial" panose="020B0604020202020204" pitchFamily="34" charset="0"/>
              <a:buChar char="•"/>
            </a:pPr>
            <a:endParaRPr lang="en-US" sz="1400" dirty="0">
              <a:solidFill>
                <a:srgbClr val="000000"/>
              </a:solidFill>
              <a:latin typeface="Segoe UI" panose="020B0502040204020203" pitchFamily="34" charset="0"/>
              <a:cs typeface="Segoe UI" panose="020B0502040204020203" pitchFamily="34" charset="0"/>
            </a:endParaRPr>
          </a:p>
          <a:p>
            <a:endParaRPr lang="en-US" sz="1800" b="0" i="0" dirty="0">
              <a:solidFill>
                <a:srgbClr val="000000"/>
              </a:solidFill>
              <a:effectLst/>
              <a:cs typeface="Segoe UI" panose="020B0502040204020203" pitchFamily="34" charset="0"/>
            </a:endParaRPr>
          </a:p>
          <a:p>
            <a:endParaRPr lang="en-US" sz="1800" dirty="0">
              <a:solidFill>
                <a:srgbClr val="000000"/>
              </a:solidFill>
              <a:cs typeface="Segoe UI" panose="020B0502040204020203" pitchFamily="34" charset="0"/>
            </a:endParaRPr>
          </a:p>
          <a:p>
            <a:pPr algn="ctr"/>
            <a:r>
              <a:rPr lang="en-US" sz="1800" b="0" i="0" dirty="0">
                <a:solidFill>
                  <a:srgbClr val="000000"/>
                </a:solidFill>
                <a:effectLst/>
                <a:cs typeface="Segoe UI" panose="020B0502040204020203" pitchFamily="34" charset="0"/>
              </a:rPr>
              <a:t>Full List of </a:t>
            </a:r>
            <a:r>
              <a:rPr lang="en-US" sz="1800" dirty="0">
                <a:solidFill>
                  <a:srgbClr val="000000"/>
                </a:solidFill>
                <a:cs typeface="Segoe UI" panose="020B0502040204020203" pitchFamily="34" charset="0"/>
              </a:rPr>
              <a:t>Git config options can be found at this link. </a:t>
            </a:r>
            <a:r>
              <a:rPr lang="en-US" sz="1800" dirty="0">
                <a:hlinkClick r:id="rId3"/>
              </a:rPr>
              <a:t>https://git-scm.com/docs/git-config</a:t>
            </a:r>
            <a:endParaRPr lang="en-US" sz="1800" b="0" i="0" dirty="0">
              <a:solidFill>
                <a:srgbClr val="000000"/>
              </a:solidFill>
              <a:effectLst/>
              <a:cs typeface="Segoe UI" panose="020B0502040204020203" pitchFamily="34" charset="0"/>
            </a:endParaRPr>
          </a:p>
        </p:txBody>
      </p:sp>
      <p:pic>
        <p:nvPicPr>
          <p:cNvPr id="3" name="Picture 14" descr="Logo, company name&#10;&#10;Description automatically generated">
            <a:extLst>
              <a:ext uri="{FF2B5EF4-FFF2-40B4-BE49-F238E27FC236}">
                <a16:creationId xmlns:a16="http://schemas.microsoft.com/office/drawing/2014/main" id="{DCD50739-E765-CBAD-06D5-C233F90434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45140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3C75A-AEFE-A3B3-6410-6751A4D34041}"/>
              </a:ext>
            </a:extLst>
          </p:cNvPr>
          <p:cNvSpPr>
            <a:spLocks noGrp="1"/>
          </p:cNvSpPr>
          <p:nvPr>
            <p:ph type="title"/>
          </p:nvPr>
        </p:nvSpPr>
        <p:spPr/>
        <p:txBody>
          <a:bodyPr/>
          <a:lstStyle/>
          <a:p>
            <a:r>
              <a:rPr lang="en-US" dirty="0"/>
              <a:t>Line Endings| Example</a:t>
            </a:r>
          </a:p>
        </p:txBody>
      </p:sp>
      <p:pic>
        <p:nvPicPr>
          <p:cNvPr id="5" name="Picture 4">
            <a:extLst>
              <a:ext uri="{FF2B5EF4-FFF2-40B4-BE49-F238E27FC236}">
                <a16:creationId xmlns:a16="http://schemas.microsoft.com/office/drawing/2014/main" id="{24CA41D5-012B-7F01-A482-545EBC94E801}"/>
              </a:ext>
            </a:extLst>
          </p:cNvPr>
          <p:cNvPicPr>
            <a:picLocks noChangeAspect="1"/>
          </p:cNvPicPr>
          <p:nvPr/>
        </p:nvPicPr>
        <p:blipFill>
          <a:blip r:embed="rId3"/>
          <a:stretch>
            <a:fillRect/>
          </a:stretch>
        </p:blipFill>
        <p:spPr>
          <a:xfrm>
            <a:off x="1287617" y="1673783"/>
            <a:ext cx="929931" cy="929931"/>
          </a:xfrm>
          <a:prstGeom prst="rect">
            <a:avLst/>
          </a:prstGeom>
        </p:spPr>
      </p:pic>
      <p:pic>
        <p:nvPicPr>
          <p:cNvPr id="6" name="Picture 5">
            <a:extLst>
              <a:ext uri="{FF2B5EF4-FFF2-40B4-BE49-F238E27FC236}">
                <a16:creationId xmlns:a16="http://schemas.microsoft.com/office/drawing/2014/main" id="{42FFA70D-1EE6-00D4-E29C-303D76EC3B9C}"/>
              </a:ext>
            </a:extLst>
          </p:cNvPr>
          <p:cNvPicPr>
            <a:picLocks noChangeAspect="1"/>
          </p:cNvPicPr>
          <p:nvPr/>
        </p:nvPicPr>
        <p:blipFill>
          <a:blip r:embed="rId3"/>
          <a:stretch>
            <a:fillRect/>
          </a:stretch>
        </p:blipFill>
        <p:spPr>
          <a:xfrm>
            <a:off x="2067699" y="1673783"/>
            <a:ext cx="929931" cy="929931"/>
          </a:xfrm>
          <a:prstGeom prst="rect">
            <a:avLst/>
          </a:prstGeom>
        </p:spPr>
      </p:pic>
      <p:pic>
        <p:nvPicPr>
          <p:cNvPr id="7" name="Picture 6">
            <a:extLst>
              <a:ext uri="{FF2B5EF4-FFF2-40B4-BE49-F238E27FC236}">
                <a16:creationId xmlns:a16="http://schemas.microsoft.com/office/drawing/2014/main" id="{7E420CAC-586F-4183-2757-F32280D8CD76}"/>
              </a:ext>
            </a:extLst>
          </p:cNvPr>
          <p:cNvPicPr>
            <a:picLocks noChangeAspect="1"/>
          </p:cNvPicPr>
          <p:nvPr/>
        </p:nvPicPr>
        <p:blipFill>
          <a:blip r:embed="rId3"/>
          <a:stretch>
            <a:fillRect/>
          </a:stretch>
        </p:blipFill>
        <p:spPr>
          <a:xfrm>
            <a:off x="1287617" y="4453147"/>
            <a:ext cx="929931" cy="929931"/>
          </a:xfrm>
          <a:prstGeom prst="rect">
            <a:avLst/>
          </a:prstGeom>
        </p:spPr>
      </p:pic>
      <p:pic>
        <p:nvPicPr>
          <p:cNvPr id="8" name="Picture 7">
            <a:extLst>
              <a:ext uri="{FF2B5EF4-FFF2-40B4-BE49-F238E27FC236}">
                <a16:creationId xmlns:a16="http://schemas.microsoft.com/office/drawing/2014/main" id="{D30E38B7-E935-D0CE-D7FF-BC1B15DE59BE}"/>
              </a:ext>
            </a:extLst>
          </p:cNvPr>
          <p:cNvPicPr>
            <a:picLocks noChangeAspect="1"/>
          </p:cNvPicPr>
          <p:nvPr/>
        </p:nvPicPr>
        <p:blipFill>
          <a:blip r:embed="rId3"/>
          <a:stretch>
            <a:fillRect/>
          </a:stretch>
        </p:blipFill>
        <p:spPr>
          <a:xfrm>
            <a:off x="2067699" y="4453147"/>
            <a:ext cx="929931" cy="929931"/>
          </a:xfrm>
          <a:prstGeom prst="rect">
            <a:avLst/>
          </a:prstGeom>
        </p:spPr>
      </p:pic>
      <p:sp>
        <p:nvSpPr>
          <p:cNvPr id="9" name="TextBox 8">
            <a:extLst>
              <a:ext uri="{FF2B5EF4-FFF2-40B4-BE49-F238E27FC236}">
                <a16:creationId xmlns:a16="http://schemas.microsoft.com/office/drawing/2014/main" id="{C1147C40-F508-F462-44FA-805C113C689B}"/>
              </a:ext>
            </a:extLst>
          </p:cNvPr>
          <p:cNvSpPr txBox="1"/>
          <p:nvPr/>
        </p:nvSpPr>
        <p:spPr>
          <a:xfrm flipH="1">
            <a:off x="893780" y="2615428"/>
            <a:ext cx="2512735" cy="923330"/>
          </a:xfrm>
          <a:prstGeom prst="rect">
            <a:avLst/>
          </a:prstGeom>
          <a:noFill/>
        </p:spPr>
        <p:txBody>
          <a:bodyPr wrap="square" lIns="0" tIns="0" rIns="0" bIns="0" rtlCol="0">
            <a:spAutoFit/>
          </a:bodyPr>
          <a:lstStyle/>
          <a:p>
            <a:pPr algn="l"/>
            <a:r>
              <a:rPr lang="en-US" sz="2000" dirty="0"/>
              <a:t>Team uses Windows and </a:t>
            </a:r>
            <a:r>
              <a:rPr lang="en-US" sz="2000" dirty="0" err="1"/>
              <a:t>Powershell</a:t>
            </a:r>
            <a:endParaRPr lang="en-US" sz="2000" dirty="0"/>
          </a:p>
          <a:p>
            <a:pPr algn="l"/>
            <a:r>
              <a:rPr lang="en-US" sz="2000" dirty="0" err="1"/>
              <a:t>core.autoclrf</a:t>
            </a:r>
            <a:r>
              <a:rPr lang="en-US" sz="2000" dirty="0"/>
              <a:t> = true</a:t>
            </a:r>
          </a:p>
        </p:txBody>
      </p:sp>
      <p:sp>
        <p:nvSpPr>
          <p:cNvPr id="14" name="TextBox 13">
            <a:extLst>
              <a:ext uri="{FF2B5EF4-FFF2-40B4-BE49-F238E27FC236}">
                <a16:creationId xmlns:a16="http://schemas.microsoft.com/office/drawing/2014/main" id="{45E527B2-9D18-FA2D-2E03-24B8F6A1D9F7}"/>
              </a:ext>
            </a:extLst>
          </p:cNvPr>
          <p:cNvSpPr txBox="1"/>
          <p:nvPr/>
        </p:nvSpPr>
        <p:spPr>
          <a:xfrm flipH="1">
            <a:off x="1089095" y="5383078"/>
            <a:ext cx="2317420" cy="1231106"/>
          </a:xfrm>
          <a:prstGeom prst="rect">
            <a:avLst/>
          </a:prstGeom>
          <a:noFill/>
        </p:spPr>
        <p:txBody>
          <a:bodyPr wrap="square" lIns="0" tIns="0" rIns="0" bIns="0" rtlCol="0">
            <a:spAutoFit/>
          </a:bodyPr>
          <a:lstStyle/>
          <a:p>
            <a:pPr algn="l"/>
            <a:r>
              <a:rPr lang="en-US" sz="2000" dirty="0"/>
              <a:t>Team uses Linux, Mac or WSL primarily</a:t>
            </a:r>
          </a:p>
          <a:p>
            <a:pPr algn="l"/>
            <a:r>
              <a:rPr lang="en-US" sz="2000" dirty="0" err="1"/>
              <a:t>core.autoclrf</a:t>
            </a:r>
            <a:r>
              <a:rPr lang="en-US" sz="2000" dirty="0"/>
              <a:t> = input</a:t>
            </a:r>
          </a:p>
        </p:txBody>
      </p:sp>
      <p:pic>
        <p:nvPicPr>
          <p:cNvPr id="16" name="Picture 15">
            <a:extLst>
              <a:ext uri="{FF2B5EF4-FFF2-40B4-BE49-F238E27FC236}">
                <a16:creationId xmlns:a16="http://schemas.microsoft.com/office/drawing/2014/main" id="{826707A7-0F49-03FD-056D-D119C82B7F0D}"/>
              </a:ext>
            </a:extLst>
          </p:cNvPr>
          <p:cNvPicPr>
            <a:picLocks noChangeAspect="1"/>
          </p:cNvPicPr>
          <p:nvPr/>
        </p:nvPicPr>
        <p:blipFill>
          <a:blip r:embed="rId4"/>
          <a:stretch>
            <a:fillRect/>
          </a:stretch>
        </p:blipFill>
        <p:spPr>
          <a:xfrm>
            <a:off x="7192168" y="2616515"/>
            <a:ext cx="1836632" cy="1836632"/>
          </a:xfrm>
          <a:prstGeom prst="rect">
            <a:avLst/>
          </a:prstGeom>
        </p:spPr>
      </p:pic>
      <p:sp>
        <p:nvSpPr>
          <p:cNvPr id="17" name="TextBox 16">
            <a:extLst>
              <a:ext uri="{FF2B5EF4-FFF2-40B4-BE49-F238E27FC236}">
                <a16:creationId xmlns:a16="http://schemas.microsoft.com/office/drawing/2014/main" id="{AB1DF4FC-A2E8-1A21-4070-91BB81811523}"/>
              </a:ext>
            </a:extLst>
          </p:cNvPr>
          <p:cNvSpPr txBox="1"/>
          <p:nvPr/>
        </p:nvSpPr>
        <p:spPr>
          <a:xfrm flipH="1">
            <a:off x="6436515" y="4527314"/>
            <a:ext cx="3492284" cy="307777"/>
          </a:xfrm>
          <a:prstGeom prst="rect">
            <a:avLst/>
          </a:prstGeom>
          <a:noFill/>
        </p:spPr>
        <p:txBody>
          <a:bodyPr wrap="square" lIns="0" tIns="0" rIns="0" bIns="0" rtlCol="0">
            <a:spAutoFit/>
          </a:bodyPr>
          <a:lstStyle/>
          <a:p>
            <a:pPr algn="l"/>
            <a:r>
              <a:rPr lang="en-US" sz="2000" dirty="0"/>
              <a:t>Git Repo used by both teams. </a:t>
            </a:r>
          </a:p>
        </p:txBody>
      </p:sp>
      <p:cxnSp>
        <p:nvCxnSpPr>
          <p:cNvPr id="19" name="Straight Arrow Connector 18">
            <a:extLst>
              <a:ext uri="{FF2B5EF4-FFF2-40B4-BE49-F238E27FC236}">
                <a16:creationId xmlns:a16="http://schemas.microsoft.com/office/drawing/2014/main" id="{23FC69D8-75F7-B9E7-1636-41875BECEDE9}"/>
              </a:ext>
            </a:extLst>
          </p:cNvPr>
          <p:cNvCxnSpPr/>
          <p:nvPr/>
        </p:nvCxnSpPr>
        <p:spPr>
          <a:xfrm>
            <a:off x="3406515" y="2426400"/>
            <a:ext cx="3613485" cy="10872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BB40FE6-E3ED-4F09-CBA1-C2FCE6621E3D}"/>
              </a:ext>
            </a:extLst>
          </p:cNvPr>
          <p:cNvCxnSpPr/>
          <p:nvPr/>
        </p:nvCxnSpPr>
        <p:spPr>
          <a:xfrm flipH="1" flipV="1">
            <a:off x="3160800" y="1886400"/>
            <a:ext cx="3859200" cy="10368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B985BF9-6FB5-AC4E-DF7E-5D350220460D}"/>
              </a:ext>
            </a:extLst>
          </p:cNvPr>
          <p:cNvCxnSpPr>
            <a:cxnSpLocks/>
          </p:cNvCxnSpPr>
          <p:nvPr/>
        </p:nvCxnSpPr>
        <p:spPr>
          <a:xfrm flipH="1">
            <a:off x="3160800" y="4034167"/>
            <a:ext cx="3768633" cy="134891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D6AD999-E518-6EAD-48D5-B09D45A7963C}"/>
              </a:ext>
            </a:extLst>
          </p:cNvPr>
          <p:cNvCxnSpPr>
            <a:cxnSpLocks/>
          </p:cNvCxnSpPr>
          <p:nvPr/>
        </p:nvCxnSpPr>
        <p:spPr>
          <a:xfrm flipV="1">
            <a:off x="3160800" y="3762000"/>
            <a:ext cx="3859200" cy="94662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92CA117E-BE54-E49F-6B03-112EBB556A98}"/>
              </a:ext>
            </a:extLst>
          </p:cNvPr>
          <p:cNvSpPr txBox="1"/>
          <p:nvPr/>
        </p:nvSpPr>
        <p:spPr>
          <a:xfrm rot="1022312" flipH="1">
            <a:off x="4190258" y="2730563"/>
            <a:ext cx="1800285" cy="215444"/>
          </a:xfrm>
          <a:prstGeom prst="rect">
            <a:avLst/>
          </a:prstGeom>
          <a:noFill/>
        </p:spPr>
        <p:txBody>
          <a:bodyPr wrap="square" lIns="0" tIns="0" rIns="0" bIns="0" rtlCol="0">
            <a:spAutoFit/>
          </a:bodyPr>
          <a:lstStyle/>
          <a:p>
            <a:pPr algn="l"/>
            <a:r>
              <a:rPr lang="en-US" sz="1400" dirty="0"/>
              <a:t>Remove CR from </a:t>
            </a:r>
            <a:r>
              <a:rPr lang="en-US" sz="1400" dirty="0" err="1"/>
              <a:t>EoL</a:t>
            </a:r>
            <a:endParaRPr lang="en-US" sz="1400" dirty="0"/>
          </a:p>
        </p:txBody>
      </p:sp>
      <p:sp>
        <p:nvSpPr>
          <p:cNvPr id="28" name="TextBox 27">
            <a:extLst>
              <a:ext uri="{FF2B5EF4-FFF2-40B4-BE49-F238E27FC236}">
                <a16:creationId xmlns:a16="http://schemas.microsoft.com/office/drawing/2014/main" id="{72855148-464F-D6F1-F699-E19104BF4306}"/>
              </a:ext>
            </a:extLst>
          </p:cNvPr>
          <p:cNvSpPr txBox="1"/>
          <p:nvPr/>
        </p:nvSpPr>
        <p:spPr>
          <a:xfrm rot="957461" flipH="1">
            <a:off x="4403645" y="2181204"/>
            <a:ext cx="1373510" cy="215444"/>
          </a:xfrm>
          <a:prstGeom prst="rect">
            <a:avLst/>
          </a:prstGeom>
          <a:noFill/>
        </p:spPr>
        <p:txBody>
          <a:bodyPr wrap="square" lIns="0" tIns="0" rIns="0" bIns="0" rtlCol="0">
            <a:spAutoFit/>
          </a:bodyPr>
          <a:lstStyle/>
          <a:p>
            <a:pPr algn="l"/>
            <a:r>
              <a:rPr lang="en-US" sz="1400" dirty="0"/>
              <a:t>Add CR to </a:t>
            </a:r>
            <a:r>
              <a:rPr lang="en-US" sz="1400" dirty="0" err="1"/>
              <a:t>EoL</a:t>
            </a:r>
            <a:endParaRPr lang="en-US" sz="1400" dirty="0"/>
          </a:p>
        </p:txBody>
      </p:sp>
      <p:pic>
        <p:nvPicPr>
          <p:cNvPr id="4" name="Picture 14" descr="Logo, company name&#10;&#10;Description automatically generated">
            <a:extLst>
              <a:ext uri="{FF2B5EF4-FFF2-40B4-BE49-F238E27FC236}">
                <a16:creationId xmlns:a16="http://schemas.microsoft.com/office/drawing/2014/main" id="{D693747D-6D9D-10A7-FE27-76A71DE06F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64171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2BE5-FD90-F3B0-6B56-5C56D2FB2F50}"/>
              </a:ext>
            </a:extLst>
          </p:cNvPr>
          <p:cNvSpPr>
            <a:spLocks noGrp="1"/>
          </p:cNvSpPr>
          <p:nvPr>
            <p:ph type="title"/>
          </p:nvPr>
        </p:nvSpPr>
        <p:spPr/>
        <p:txBody>
          <a:bodyPr/>
          <a:lstStyle/>
          <a:p>
            <a:r>
              <a:rPr lang="en-US" dirty="0"/>
              <a:t>Common Git Commands</a:t>
            </a:r>
          </a:p>
        </p:txBody>
      </p:sp>
      <p:sp>
        <p:nvSpPr>
          <p:cNvPr id="5" name="TextBox 4">
            <a:extLst>
              <a:ext uri="{FF2B5EF4-FFF2-40B4-BE49-F238E27FC236}">
                <a16:creationId xmlns:a16="http://schemas.microsoft.com/office/drawing/2014/main" id="{99390E17-4CFC-F221-A2B3-D59BDF44F35D}"/>
              </a:ext>
            </a:extLst>
          </p:cNvPr>
          <p:cNvSpPr txBox="1"/>
          <p:nvPr/>
        </p:nvSpPr>
        <p:spPr>
          <a:xfrm>
            <a:off x="588263" y="1472485"/>
            <a:ext cx="8846023" cy="445551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2400" dirty="0"/>
              <a:t>Git status: Display current status of git environment</a:t>
            </a:r>
          </a:p>
          <a:p>
            <a:pPr marL="285750" indent="-285750">
              <a:lnSpc>
                <a:spcPct val="150000"/>
              </a:lnSpc>
              <a:buFont typeface="Arial" panose="020B0604020202020204" pitchFamily="34" charset="0"/>
              <a:buChar char="•"/>
            </a:pPr>
            <a:r>
              <a:rPr lang="en-US" sz="2400" dirty="0"/>
              <a:t>Git </a:t>
            </a:r>
            <a:r>
              <a:rPr lang="en-US" sz="2400" dirty="0" err="1"/>
              <a:t>init</a:t>
            </a:r>
            <a:r>
              <a:rPr lang="en-US" sz="2400" dirty="0"/>
              <a:t>: Initializes a new Git repository.</a:t>
            </a:r>
          </a:p>
          <a:p>
            <a:pPr marL="285750" indent="-285750">
              <a:lnSpc>
                <a:spcPct val="150000"/>
              </a:lnSpc>
              <a:buFont typeface="Arial" panose="020B0604020202020204" pitchFamily="34" charset="0"/>
              <a:buChar char="•"/>
            </a:pPr>
            <a:r>
              <a:rPr lang="en-US" sz="2400" dirty="0"/>
              <a:t>Git clone: Creates a local copy of a remote repository.</a:t>
            </a:r>
          </a:p>
          <a:p>
            <a:pPr marL="285750" indent="-285750">
              <a:lnSpc>
                <a:spcPct val="150000"/>
              </a:lnSpc>
              <a:buFont typeface="Arial" panose="020B0604020202020204" pitchFamily="34" charset="0"/>
              <a:buChar char="•"/>
            </a:pPr>
            <a:r>
              <a:rPr lang="en-US" sz="2400" dirty="0"/>
              <a:t>Git add: Stages changes for the next commit.</a:t>
            </a:r>
          </a:p>
          <a:p>
            <a:pPr marL="285750" indent="-285750">
              <a:lnSpc>
                <a:spcPct val="150000"/>
              </a:lnSpc>
              <a:buFont typeface="Arial" panose="020B0604020202020204" pitchFamily="34" charset="0"/>
              <a:buChar char="•"/>
            </a:pPr>
            <a:r>
              <a:rPr lang="en-US" sz="2400" dirty="0"/>
              <a:t>Git commit: Saves staged changes with a message.</a:t>
            </a:r>
          </a:p>
          <a:p>
            <a:pPr marL="285750" indent="-285750">
              <a:lnSpc>
                <a:spcPct val="150000"/>
              </a:lnSpc>
              <a:buFont typeface="Arial" panose="020B0604020202020204" pitchFamily="34" charset="0"/>
              <a:buChar char="•"/>
            </a:pPr>
            <a:r>
              <a:rPr lang="en-US" sz="2400" dirty="0"/>
              <a:t>Git push: Uploads local commits to the remote repository.</a:t>
            </a:r>
          </a:p>
          <a:p>
            <a:pPr marL="285750" indent="-285750">
              <a:lnSpc>
                <a:spcPct val="150000"/>
              </a:lnSpc>
              <a:buFont typeface="Arial" panose="020B0604020202020204" pitchFamily="34" charset="0"/>
              <a:buChar char="•"/>
            </a:pPr>
            <a:r>
              <a:rPr lang="en-US" sz="2400" dirty="0"/>
              <a:t>Git pull: Fetches and merges changes from the remote repository.</a:t>
            </a:r>
          </a:p>
        </p:txBody>
      </p:sp>
      <p:pic>
        <p:nvPicPr>
          <p:cNvPr id="3" name="Picture 14" descr="Logo, company name&#10;&#10;Description automatically generated">
            <a:extLst>
              <a:ext uri="{FF2B5EF4-FFF2-40B4-BE49-F238E27FC236}">
                <a16:creationId xmlns:a16="http://schemas.microsoft.com/office/drawing/2014/main" id="{0B666B58-CD43-1934-5D90-569D09E46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890218"/>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6A3780-161F-1B15-C8D9-663FD2B490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AAA567-A2C6-2D90-D705-18364ED75C5B}"/>
              </a:ext>
            </a:extLst>
          </p:cNvPr>
          <p:cNvSpPr>
            <a:spLocks noGrp="1"/>
          </p:cNvSpPr>
          <p:nvPr>
            <p:ph type="title"/>
          </p:nvPr>
        </p:nvSpPr>
        <p:spPr>
          <a:xfrm>
            <a:off x="588263" y="457200"/>
            <a:ext cx="11018520" cy="553998"/>
          </a:xfrm>
        </p:spPr>
        <p:txBody>
          <a:bodyPr wrap="square" anchor="ctr">
            <a:normAutofit/>
          </a:bodyPr>
          <a:lstStyle/>
          <a:p>
            <a:r>
              <a:rPr lang="en-GB" dirty="0"/>
              <a:t>Git Workflow</a:t>
            </a:r>
          </a:p>
        </p:txBody>
      </p:sp>
      <p:pic>
        <p:nvPicPr>
          <p:cNvPr id="1028" name="Picture 4">
            <a:extLst>
              <a:ext uri="{FF2B5EF4-FFF2-40B4-BE49-F238E27FC236}">
                <a16:creationId xmlns:a16="http://schemas.microsoft.com/office/drawing/2014/main" id="{A3CF3DD6-6DAD-E711-FB03-446C0BD07D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3534" y="1515148"/>
            <a:ext cx="4826929" cy="468028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4A0D03D-A798-0609-F855-8491A5C06495}"/>
              </a:ext>
            </a:extLst>
          </p:cNvPr>
          <p:cNvSpPr txBox="1"/>
          <p:nvPr/>
        </p:nvSpPr>
        <p:spPr>
          <a:xfrm>
            <a:off x="671263" y="1420020"/>
            <a:ext cx="5159912" cy="279352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2400" dirty="0"/>
              <a:t>‘git add &lt;file&gt;’ </a:t>
            </a:r>
          </a:p>
          <a:p>
            <a:pPr marL="285750" indent="-285750">
              <a:lnSpc>
                <a:spcPct val="150000"/>
              </a:lnSpc>
              <a:buFont typeface="Arial" panose="020B0604020202020204" pitchFamily="34" charset="0"/>
              <a:buChar char="•"/>
            </a:pPr>
            <a:r>
              <a:rPr lang="en-US" sz="2400" dirty="0"/>
              <a:t>‘git commit’</a:t>
            </a:r>
          </a:p>
          <a:p>
            <a:pPr marL="285750" indent="-285750">
              <a:lnSpc>
                <a:spcPct val="150000"/>
              </a:lnSpc>
              <a:buFont typeface="Arial" panose="020B0604020202020204" pitchFamily="34" charset="0"/>
              <a:buChar char="•"/>
            </a:pPr>
            <a:r>
              <a:rPr lang="en-US" sz="2400" dirty="0"/>
              <a:t>‘git push’ </a:t>
            </a:r>
          </a:p>
          <a:p>
            <a:pPr marL="285750" indent="-285750">
              <a:lnSpc>
                <a:spcPct val="150000"/>
              </a:lnSpc>
              <a:buFont typeface="Arial" panose="020B0604020202020204" pitchFamily="34" charset="0"/>
              <a:buChar char="•"/>
            </a:pPr>
            <a:r>
              <a:rPr lang="en-US" sz="2400" dirty="0"/>
              <a:t>‘git clone &lt;repo&gt;’</a:t>
            </a:r>
          </a:p>
          <a:p>
            <a:pPr marL="285750" indent="-285750">
              <a:lnSpc>
                <a:spcPct val="150000"/>
              </a:lnSpc>
              <a:buFont typeface="Arial" panose="020B0604020202020204" pitchFamily="34" charset="0"/>
              <a:buChar char="•"/>
            </a:pPr>
            <a:r>
              <a:rPr lang="en-US" sz="2400" dirty="0"/>
              <a:t>‘git checkout &lt;branch&gt;’</a:t>
            </a:r>
          </a:p>
        </p:txBody>
      </p:sp>
      <p:pic>
        <p:nvPicPr>
          <p:cNvPr id="3" name="Picture 14" descr="Logo, company name&#10;&#10;Description automatically generated">
            <a:extLst>
              <a:ext uri="{FF2B5EF4-FFF2-40B4-BE49-F238E27FC236}">
                <a16:creationId xmlns:a16="http://schemas.microsoft.com/office/drawing/2014/main" id="{5BD8E4ED-D357-3124-56A6-37B78DDD0D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67784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7EDE6-209F-CE27-C407-7CC8698450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1382B1-C5DD-DCF3-3C2E-349031F239AB}"/>
              </a:ext>
            </a:extLst>
          </p:cNvPr>
          <p:cNvSpPr>
            <a:spLocks noGrp="1"/>
          </p:cNvSpPr>
          <p:nvPr>
            <p:ph type="title"/>
          </p:nvPr>
        </p:nvSpPr>
        <p:spPr>
          <a:xfrm>
            <a:off x="586740" y="457200"/>
            <a:ext cx="11018520" cy="553998"/>
          </a:xfrm>
        </p:spPr>
        <p:txBody>
          <a:bodyPr wrap="square" anchor="ctr">
            <a:normAutofit/>
          </a:bodyPr>
          <a:lstStyle/>
          <a:p>
            <a:r>
              <a:rPr lang="en-GB" dirty="0"/>
              <a:t>Commit Best Practices</a:t>
            </a:r>
          </a:p>
        </p:txBody>
      </p:sp>
      <p:sp>
        <p:nvSpPr>
          <p:cNvPr id="3" name="TextBox 2">
            <a:extLst>
              <a:ext uri="{FF2B5EF4-FFF2-40B4-BE49-F238E27FC236}">
                <a16:creationId xmlns:a16="http://schemas.microsoft.com/office/drawing/2014/main" id="{235541A0-19FF-D623-3736-B9A729BC3668}"/>
              </a:ext>
            </a:extLst>
          </p:cNvPr>
          <p:cNvSpPr txBox="1"/>
          <p:nvPr/>
        </p:nvSpPr>
        <p:spPr>
          <a:xfrm>
            <a:off x="586740" y="1442504"/>
            <a:ext cx="10564966" cy="4651658"/>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000" dirty="0"/>
              <a:t>Commit Often but not too often (5-10 times a day is pretty typical). You should use commit to capture work in progress on features you are working on. </a:t>
            </a:r>
          </a:p>
          <a:p>
            <a:pPr marL="342900" indent="-342900">
              <a:lnSpc>
                <a:spcPct val="150000"/>
              </a:lnSpc>
              <a:buFont typeface="Arial" panose="020B0604020202020204" pitchFamily="34" charset="0"/>
              <a:buChar char="•"/>
            </a:pPr>
            <a:r>
              <a:rPr lang="en-US" sz="2000" dirty="0"/>
              <a:t>Commit should contain only 1 thing. If you are adding a new function/feature to your code and discover a bug or issue with something else. You shouldn’t fix the bug as part of your feature commit. Create a second commit for it so it is documented with its own commit and can easily be rolled back. </a:t>
            </a:r>
          </a:p>
          <a:p>
            <a:pPr marL="342900" indent="-342900">
              <a:lnSpc>
                <a:spcPct val="150000"/>
              </a:lnSpc>
              <a:buFont typeface="Arial" panose="020B0604020202020204" pitchFamily="34" charset="0"/>
              <a:buChar char="•"/>
            </a:pPr>
            <a:r>
              <a:rPr lang="en-US" sz="2000" dirty="0"/>
              <a:t>Teams should use consisted wording and format for commit messages. This will make code review much easier. </a:t>
            </a:r>
          </a:p>
          <a:p>
            <a:pPr marL="342900" indent="-342900">
              <a:lnSpc>
                <a:spcPct val="150000"/>
              </a:lnSpc>
              <a:buFont typeface="Arial" panose="020B0604020202020204" pitchFamily="34" charset="0"/>
              <a:buChar char="•"/>
            </a:pPr>
            <a:r>
              <a:rPr lang="en-US" sz="2000" dirty="0"/>
              <a:t>Commits should contain as much details as needed to explain not just what was changed but why.</a:t>
            </a:r>
          </a:p>
        </p:txBody>
      </p:sp>
      <p:pic>
        <p:nvPicPr>
          <p:cNvPr id="4" name="Picture 14" descr="Logo, company name&#10;&#10;Description automatically generated">
            <a:extLst>
              <a:ext uri="{FF2B5EF4-FFF2-40B4-BE49-F238E27FC236}">
                <a16:creationId xmlns:a16="http://schemas.microsoft.com/office/drawing/2014/main" id="{6D7B64B6-544B-04E0-A6A9-D47BB10343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631866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EC339-DA0D-6592-282F-7B58A660DE4B}"/>
              </a:ext>
            </a:extLst>
          </p:cNvPr>
          <p:cNvSpPr>
            <a:spLocks noGrp="1"/>
          </p:cNvSpPr>
          <p:nvPr>
            <p:ph type="title"/>
          </p:nvPr>
        </p:nvSpPr>
        <p:spPr/>
        <p:txBody>
          <a:bodyPr/>
          <a:lstStyle/>
          <a:p>
            <a:r>
              <a:rPr lang="en-US" dirty="0"/>
              <a:t>.</a:t>
            </a:r>
            <a:r>
              <a:rPr lang="en-US" dirty="0" err="1"/>
              <a:t>gitignore</a:t>
            </a:r>
            <a:r>
              <a:rPr lang="en-US" dirty="0"/>
              <a:t> </a:t>
            </a:r>
          </a:p>
        </p:txBody>
      </p:sp>
      <p:pic>
        <p:nvPicPr>
          <p:cNvPr id="4" name="Picture 3">
            <a:extLst>
              <a:ext uri="{FF2B5EF4-FFF2-40B4-BE49-F238E27FC236}">
                <a16:creationId xmlns:a16="http://schemas.microsoft.com/office/drawing/2014/main" id="{893F1EF1-38A0-F2C7-4AFD-4B9A3144D5E7}"/>
              </a:ext>
            </a:extLst>
          </p:cNvPr>
          <p:cNvPicPr>
            <a:picLocks noChangeAspect="1"/>
          </p:cNvPicPr>
          <p:nvPr/>
        </p:nvPicPr>
        <p:blipFill>
          <a:blip r:embed="rId3"/>
          <a:stretch>
            <a:fillRect/>
          </a:stretch>
        </p:blipFill>
        <p:spPr>
          <a:xfrm>
            <a:off x="6402349" y="1299695"/>
            <a:ext cx="4631924" cy="5313925"/>
          </a:xfrm>
          <a:prstGeom prst="rect">
            <a:avLst/>
          </a:prstGeom>
        </p:spPr>
      </p:pic>
      <p:sp>
        <p:nvSpPr>
          <p:cNvPr id="6" name="TextBox 5">
            <a:extLst>
              <a:ext uri="{FF2B5EF4-FFF2-40B4-BE49-F238E27FC236}">
                <a16:creationId xmlns:a16="http://schemas.microsoft.com/office/drawing/2014/main" id="{11717D59-FDED-AE16-9FD9-154A3A006B3C}"/>
              </a:ext>
            </a:extLst>
          </p:cNvPr>
          <p:cNvSpPr txBox="1"/>
          <p:nvPr/>
        </p:nvSpPr>
        <p:spPr>
          <a:xfrm>
            <a:off x="529238" y="1353483"/>
            <a:ext cx="5566762" cy="3877985"/>
          </a:xfrm>
          <a:prstGeom prst="rect">
            <a:avLst/>
          </a:prstGeom>
          <a:noFill/>
        </p:spPr>
        <p:txBody>
          <a:bodyPr wrap="square">
            <a:spAutoFit/>
          </a:bodyPr>
          <a:lstStyle/>
          <a:p>
            <a:r>
              <a:rPr lang="en-US" sz="1800" dirty="0"/>
              <a:t>What is it?</a:t>
            </a:r>
          </a:p>
          <a:p>
            <a:pPr marL="285750" indent="-285750">
              <a:buFont typeface="Arial" panose="020B0604020202020204" pitchFamily="34" charset="0"/>
              <a:buChar char="•"/>
            </a:pPr>
            <a:r>
              <a:rPr lang="en-US" sz="1600" dirty="0"/>
              <a:t>The .</a:t>
            </a:r>
            <a:r>
              <a:rPr lang="en-US" sz="1600" dirty="0" err="1"/>
              <a:t>gitignore</a:t>
            </a:r>
            <a:r>
              <a:rPr lang="en-US" sz="1600" dirty="0"/>
              <a:t> file is used to specify which files or directories Git should ignore in a repository. This file helps in preventing sensitive, unnecessary, or local files from being tracked and committed to the Git repository.</a:t>
            </a:r>
          </a:p>
          <a:p>
            <a:endParaRPr lang="en-US" sz="1800" dirty="0"/>
          </a:p>
          <a:p>
            <a:r>
              <a:rPr lang="en-US" sz="1800" dirty="0"/>
              <a:t>Why is it important?</a:t>
            </a:r>
          </a:p>
          <a:p>
            <a:pPr marL="285750" indent="-285750">
              <a:buFont typeface="Arial" panose="020B0604020202020204" pitchFamily="34" charset="0"/>
              <a:buChar char="•"/>
            </a:pPr>
            <a:r>
              <a:rPr lang="en-US" sz="1600" dirty="0"/>
              <a:t>It ensures that unnecessary files (e.g., build artifacts, IDE configurations, temporary files) are not accidentally committed.</a:t>
            </a:r>
          </a:p>
          <a:p>
            <a:pPr marL="285750" indent="-285750">
              <a:buFont typeface="Arial" panose="020B0604020202020204" pitchFamily="34" charset="0"/>
              <a:buChar char="•"/>
            </a:pPr>
            <a:r>
              <a:rPr lang="en-US" sz="1600" dirty="0"/>
              <a:t>It protects sensitive files (e.g., credentials, passwords, or environment variables) from being pushed to a public repository.</a:t>
            </a:r>
          </a:p>
          <a:p>
            <a:pPr marL="285750" indent="-285750">
              <a:buFont typeface="Arial" panose="020B0604020202020204" pitchFamily="34" charset="0"/>
              <a:buChar char="•"/>
            </a:pPr>
            <a:r>
              <a:rPr lang="en-US" sz="1600" dirty="0"/>
              <a:t>It keeps the repository clean and manageable by only tracking source code and other necessary files.</a:t>
            </a:r>
          </a:p>
        </p:txBody>
      </p:sp>
      <p:pic>
        <p:nvPicPr>
          <p:cNvPr id="3" name="Picture 14" descr="Logo, company name&#10;&#10;Description automatically generated">
            <a:extLst>
              <a:ext uri="{FF2B5EF4-FFF2-40B4-BE49-F238E27FC236}">
                <a16:creationId xmlns:a16="http://schemas.microsoft.com/office/drawing/2014/main" id="{35471047-63F4-DC25-04D3-993355AD1A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6783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75773-C7B0-1BBC-A371-8DE35F50E150}"/>
              </a:ext>
            </a:extLst>
          </p:cNvPr>
          <p:cNvSpPr>
            <a:spLocks noGrp="1"/>
          </p:cNvSpPr>
          <p:nvPr>
            <p:ph type="title"/>
          </p:nvPr>
        </p:nvSpPr>
        <p:spPr>
          <a:xfrm>
            <a:off x="588263" y="457200"/>
            <a:ext cx="11018520" cy="553998"/>
          </a:xfrm>
        </p:spPr>
        <p:txBody>
          <a:bodyPr wrap="square" anchor="ctr">
            <a:normAutofit/>
          </a:bodyPr>
          <a:lstStyle/>
          <a:p>
            <a:r>
              <a:rPr lang="en-US" dirty="0"/>
              <a:t>Agenda</a:t>
            </a:r>
          </a:p>
        </p:txBody>
      </p:sp>
      <p:pic>
        <p:nvPicPr>
          <p:cNvPr id="5" name="Content Placeholder 4" descr="Writing an appointment on a paper agenda">
            <a:extLst>
              <a:ext uri="{FF2B5EF4-FFF2-40B4-BE49-F238E27FC236}">
                <a16:creationId xmlns:a16="http://schemas.microsoft.com/office/drawing/2014/main" id="{FF6D6D86-4927-411E-83C3-5305051C2E7A}"/>
              </a:ext>
            </a:extLst>
          </p:cNvPr>
          <p:cNvPicPr>
            <a:picLocks noGrp="1" noChangeAspect="1"/>
          </p:cNvPicPr>
          <p:nvPr>
            <p:ph sz="quarter" idx="12"/>
          </p:nvPr>
        </p:nvPicPr>
        <p:blipFill>
          <a:blip r:embed="rId3"/>
          <a:srcRect r="28034" b="2"/>
          <a:stretch/>
        </p:blipFill>
        <p:spPr>
          <a:xfrm>
            <a:off x="584200" y="1435100"/>
            <a:ext cx="5211763" cy="4833937"/>
          </a:xfrm>
          <a:noFill/>
        </p:spPr>
      </p:pic>
      <p:sp>
        <p:nvSpPr>
          <p:cNvPr id="4" name="Content Placeholder 3">
            <a:extLst>
              <a:ext uri="{FF2B5EF4-FFF2-40B4-BE49-F238E27FC236}">
                <a16:creationId xmlns:a16="http://schemas.microsoft.com/office/drawing/2014/main" id="{7E2A99B3-3DEC-D63C-A7F3-9706BF6A0E59}"/>
              </a:ext>
            </a:extLst>
          </p:cNvPr>
          <p:cNvSpPr>
            <a:spLocks noGrp="1"/>
          </p:cNvSpPr>
          <p:nvPr>
            <p:ph sz="quarter" idx="13"/>
          </p:nvPr>
        </p:nvSpPr>
        <p:spPr>
          <a:xfrm>
            <a:off x="6389688" y="1435100"/>
            <a:ext cx="5512026" cy="5140204"/>
          </a:xfrm>
        </p:spPr>
        <p:txBody>
          <a:bodyPr wrap="square">
            <a:normAutofit/>
          </a:bodyPr>
          <a:lstStyle/>
          <a:p>
            <a:r>
              <a:rPr lang="en-US" dirty="0"/>
              <a:t>Introductions</a:t>
            </a:r>
          </a:p>
          <a:p>
            <a:r>
              <a:rPr lang="en-US" dirty="0"/>
              <a:t>Getting things Setup</a:t>
            </a:r>
          </a:p>
          <a:p>
            <a:r>
              <a:rPr lang="en-US" dirty="0"/>
              <a:t>What is GitOps</a:t>
            </a:r>
          </a:p>
          <a:p>
            <a:r>
              <a:rPr lang="en-US" dirty="0"/>
              <a:t>Intro to Git</a:t>
            </a:r>
          </a:p>
          <a:p>
            <a:r>
              <a:rPr lang="en-US" dirty="0"/>
              <a:t>Intro to Docker</a:t>
            </a:r>
          </a:p>
          <a:p>
            <a:r>
              <a:rPr lang="en-US" dirty="0"/>
              <a:t>Intro to Terraform</a:t>
            </a:r>
          </a:p>
          <a:p>
            <a:r>
              <a:rPr lang="en-US" dirty="0"/>
              <a:t>Intro to Ansible</a:t>
            </a:r>
          </a:p>
          <a:p>
            <a:r>
              <a:rPr lang="en-US" dirty="0"/>
              <a:t>Close Out </a:t>
            </a:r>
          </a:p>
        </p:txBody>
      </p:sp>
      <p:pic>
        <p:nvPicPr>
          <p:cNvPr id="3" name="Picture 14" descr="Logo, company name&#10;&#10;Description automatically generated">
            <a:extLst>
              <a:ext uri="{FF2B5EF4-FFF2-40B4-BE49-F238E27FC236}">
                <a16:creationId xmlns:a16="http://schemas.microsoft.com/office/drawing/2014/main" id="{FD09D29B-96BC-096A-6C61-E1BD01B6B8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51706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Femal software engineer works on code across three screens.">
            <a:extLst>
              <a:ext uri="{FF2B5EF4-FFF2-40B4-BE49-F238E27FC236}">
                <a16:creationId xmlns:a16="http://schemas.microsoft.com/office/drawing/2014/main" id="{2C4060EA-069F-2B44-8494-5642E84F01E0}"/>
              </a:ext>
            </a:extLst>
          </p:cNvPr>
          <p:cNvPicPr>
            <a:picLocks noGrp="1" noChangeAspect="1"/>
          </p:cNvPicPr>
          <p:nvPr>
            <p:ph type="pic" sz="quarter" idx="10"/>
          </p:nvPr>
        </p:nvPicPr>
        <p:blipFill>
          <a:blip r:embed="rId3"/>
          <a:srcRect t="7802" b="7802"/>
          <a:stretch/>
        </p:blipFill>
        <p:spPr>
          <a:xfrm>
            <a:off x="0" y="0"/>
            <a:ext cx="12192000" cy="6858000"/>
          </a:xfrm>
        </p:spPr>
      </p:pic>
      <p:sp>
        <p:nvSpPr>
          <p:cNvPr id="3" name="Title 2">
            <a:extLst>
              <a:ext uri="{FF2B5EF4-FFF2-40B4-BE49-F238E27FC236}">
                <a16:creationId xmlns:a16="http://schemas.microsoft.com/office/drawing/2014/main" id="{A5A65929-7741-CE47-8BDB-61A1AD81F762}"/>
              </a:ext>
            </a:extLst>
          </p:cNvPr>
          <p:cNvSpPr>
            <a:spLocks noGrp="1"/>
          </p:cNvSpPr>
          <p:nvPr>
            <p:ph type="title"/>
          </p:nvPr>
        </p:nvSpPr>
        <p:spPr/>
        <p:txBody>
          <a:bodyPr/>
          <a:lstStyle/>
          <a:p>
            <a:r>
              <a:rPr lang="en-US" dirty="0"/>
              <a:t>Lab 01: Introduction to Git</a:t>
            </a:r>
          </a:p>
        </p:txBody>
      </p:sp>
    </p:spTree>
    <p:extLst>
      <p:ext uri="{BB962C8B-B14F-4D97-AF65-F5344CB8AC3E}">
        <p14:creationId xmlns:p14="http://schemas.microsoft.com/office/powerpoint/2010/main" val="139728259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0FF8D-8B67-0D96-A888-FBBE5D331F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15546F-E17C-DAA6-3E3C-1BEEE4C32FC8}"/>
              </a:ext>
            </a:extLst>
          </p:cNvPr>
          <p:cNvSpPr>
            <a:spLocks noGrp="1"/>
          </p:cNvSpPr>
          <p:nvPr>
            <p:ph type="title"/>
          </p:nvPr>
        </p:nvSpPr>
        <p:spPr/>
        <p:txBody>
          <a:bodyPr/>
          <a:lstStyle/>
          <a:p>
            <a:r>
              <a:rPr lang="en-US" dirty="0"/>
              <a:t>Docker</a:t>
            </a:r>
          </a:p>
        </p:txBody>
      </p:sp>
    </p:spTree>
    <p:extLst>
      <p:ext uri="{BB962C8B-B14F-4D97-AF65-F5344CB8AC3E}">
        <p14:creationId xmlns:p14="http://schemas.microsoft.com/office/powerpoint/2010/main" val="270739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7FD6F-F553-7B2E-843A-91DC5BE450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132991-ABBA-C1D3-6A9E-1C1DD2F3F6B5}"/>
              </a:ext>
            </a:extLst>
          </p:cNvPr>
          <p:cNvSpPr>
            <a:spLocks noGrp="1"/>
          </p:cNvSpPr>
          <p:nvPr>
            <p:ph type="title"/>
          </p:nvPr>
        </p:nvSpPr>
        <p:spPr>
          <a:xfrm>
            <a:off x="588263" y="457200"/>
            <a:ext cx="11018520" cy="553998"/>
          </a:xfrm>
        </p:spPr>
        <p:txBody>
          <a:bodyPr wrap="square" anchor="ctr">
            <a:normAutofit/>
          </a:bodyPr>
          <a:lstStyle/>
          <a:p>
            <a:r>
              <a:rPr lang="en-GB" dirty="0"/>
              <a:t>Why should Infra/Ops care about Docker? </a:t>
            </a:r>
          </a:p>
        </p:txBody>
      </p:sp>
      <p:sp>
        <p:nvSpPr>
          <p:cNvPr id="4" name="TextBox 3">
            <a:extLst>
              <a:ext uri="{FF2B5EF4-FFF2-40B4-BE49-F238E27FC236}">
                <a16:creationId xmlns:a16="http://schemas.microsoft.com/office/drawing/2014/main" id="{6CE601D3-6FF0-0550-A895-49DE8E5E31B1}"/>
              </a:ext>
            </a:extLst>
          </p:cNvPr>
          <p:cNvSpPr txBox="1"/>
          <p:nvPr/>
        </p:nvSpPr>
        <p:spPr>
          <a:xfrm>
            <a:off x="588262" y="1297101"/>
            <a:ext cx="11018520" cy="400110"/>
          </a:xfrm>
          <a:prstGeom prst="rect">
            <a:avLst/>
          </a:prstGeom>
          <a:noFill/>
        </p:spPr>
        <p:txBody>
          <a:bodyPr wrap="square">
            <a:spAutoFit/>
          </a:bodyPr>
          <a:lstStyle/>
          <a:p>
            <a:pPr algn="ctr"/>
            <a:r>
              <a:rPr lang="en-US" sz="2000" i="1" dirty="0"/>
              <a:t>“Why would an Infra/Ops person care about Docker? It’s a development too, right? </a:t>
            </a:r>
          </a:p>
        </p:txBody>
      </p:sp>
      <p:pic>
        <p:nvPicPr>
          <p:cNvPr id="6" name="Picture 5">
            <a:extLst>
              <a:ext uri="{FF2B5EF4-FFF2-40B4-BE49-F238E27FC236}">
                <a16:creationId xmlns:a16="http://schemas.microsoft.com/office/drawing/2014/main" id="{A20186C3-DDEE-FF89-FACB-78FC711A9B15}"/>
              </a:ext>
            </a:extLst>
          </p:cNvPr>
          <p:cNvPicPr>
            <a:picLocks noChangeAspect="1"/>
          </p:cNvPicPr>
          <p:nvPr/>
        </p:nvPicPr>
        <p:blipFill>
          <a:blip r:embed="rId3"/>
          <a:stretch>
            <a:fillRect/>
          </a:stretch>
        </p:blipFill>
        <p:spPr>
          <a:xfrm>
            <a:off x="7018700" y="1967456"/>
            <a:ext cx="4748506" cy="2696570"/>
          </a:xfrm>
          <a:prstGeom prst="rect">
            <a:avLst/>
          </a:prstGeom>
        </p:spPr>
      </p:pic>
      <p:sp>
        <p:nvSpPr>
          <p:cNvPr id="7" name="TextBox 6">
            <a:extLst>
              <a:ext uri="{FF2B5EF4-FFF2-40B4-BE49-F238E27FC236}">
                <a16:creationId xmlns:a16="http://schemas.microsoft.com/office/drawing/2014/main" id="{A86E3274-2E0F-E7F0-B212-235CEBFC6592}"/>
              </a:ext>
            </a:extLst>
          </p:cNvPr>
          <p:cNvSpPr txBox="1"/>
          <p:nvPr/>
        </p:nvSpPr>
        <p:spPr>
          <a:xfrm>
            <a:off x="645618" y="2103638"/>
            <a:ext cx="6764356" cy="2031325"/>
          </a:xfrm>
          <a:prstGeom prst="rect">
            <a:avLst/>
          </a:prstGeom>
          <a:noFill/>
        </p:spPr>
        <p:txBody>
          <a:bodyPr wrap="square" lIns="0" tIns="0" rIns="0" bIns="0" rtlCol="0">
            <a:spAutoFit/>
          </a:bodyPr>
          <a:lstStyle/>
          <a:p>
            <a:pPr algn="l"/>
            <a:r>
              <a:rPr lang="en-US" sz="2800" b="1" dirty="0"/>
              <a:t>GitOps</a:t>
            </a:r>
          </a:p>
          <a:p>
            <a:pPr marL="342900" indent="-342900" algn="l">
              <a:buFont typeface="Arial" panose="020B0604020202020204" pitchFamily="34" charset="0"/>
              <a:buChar char="•"/>
            </a:pPr>
            <a:r>
              <a:rPr lang="en-US" sz="2400" dirty="0"/>
              <a:t>Infrastructure-as-Code (IaC)</a:t>
            </a:r>
          </a:p>
          <a:p>
            <a:pPr marL="342900" indent="-342900" algn="l">
              <a:buFont typeface="Arial" panose="020B0604020202020204" pitchFamily="34" charset="0"/>
              <a:buChar char="•"/>
            </a:pPr>
            <a:r>
              <a:rPr lang="en-US" sz="2400" dirty="0"/>
              <a:t>Automated Configuration Management</a:t>
            </a:r>
          </a:p>
          <a:p>
            <a:pPr marL="342900" indent="-342900" algn="l">
              <a:buFont typeface="Arial" panose="020B0604020202020204" pitchFamily="34" charset="0"/>
              <a:buChar char="•"/>
            </a:pPr>
            <a:r>
              <a:rPr lang="en-US" sz="2400" dirty="0"/>
              <a:t>Automated Image Creation &amp; Management</a:t>
            </a:r>
          </a:p>
          <a:p>
            <a:pPr algn="l"/>
            <a:r>
              <a:rPr lang="en-US" sz="3200" dirty="0"/>
              <a:t> </a:t>
            </a:r>
          </a:p>
        </p:txBody>
      </p:sp>
      <p:sp>
        <p:nvSpPr>
          <p:cNvPr id="10" name="TextBox 9">
            <a:extLst>
              <a:ext uri="{FF2B5EF4-FFF2-40B4-BE49-F238E27FC236}">
                <a16:creationId xmlns:a16="http://schemas.microsoft.com/office/drawing/2014/main" id="{E0FEDF75-6005-6835-0CC8-1AA3FE6D5BCB}"/>
              </a:ext>
            </a:extLst>
          </p:cNvPr>
          <p:cNvSpPr txBox="1"/>
          <p:nvPr/>
        </p:nvSpPr>
        <p:spPr>
          <a:xfrm>
            <a:off x="588262" y="4888374"/>
            <a:ext cx="6764356" cy="461665"/>
          </a:xfrm>
          <a:prstGeom prst="rect">
            <a:avLst/>
          </a:prstGeom>
          <a:noFill/>
        </p:spPr>
        <p:txBody>
          <a:bodyPr wrap="square">
            <a:spAutoFit/>
          </a:bodyPr>
          <a:lstStyle/>
          <a:p>
            <a:pPr algn="l"/>
            <a:r>
              <a:rPr lang="en-US" sz="2400" b="1" dirty="0"/>
              <a:t>Docker Encompasses All of These: </a:t>
            </a:r>
          </a:p>
        </p:txBody>
      </p:sp>
      <p:pic>
        <p:nvPicPr>
          <p:cNvPr id="12" name="Picture 11">
            <a:extLst>
              <a:ext uri="{FF2B5EF4-FFF2-40B4-BE49-F238E27FC236}">
                <a16:creationId xmlns:a16="http://schemas.microsoft.com/office/drawing/2014/main" id="{527FCB72-B8D4-8E5A-90FC-727948541F85}"/>
              </a:ext>
            </a:extLst>
          </p:cNvPr>
          <p:cNvPicPr>
            <a:picLocks noChangeAspect="1"/>
          </p:cNvPicPr>
          <p:nvPr/>
        </p:nvPicPr>
        <p:blipFill>
          <a:blip r:embed="rId4"/>
          <a:stretch>
            <a:fillRect/>
          </a:stretch>
        </p:blipFill>
        <p:spPr>
          <a:xfrm>
            <a:off x="1076067" y="5350039"/>
            <a:ext cx="10039866" cy="819192"/>
          </a:xfrm>
          <a:prstGeom prst="rect">
            <a:avLst/>
          </a:prstGeom>
        </p:spPr>
      </p:pic>
      <p:pic>
        <p:nvPicPr>
          <p:cNvPr id="3" name="Picture 14" descr="Logo, company name&#10;&#10;Description automatically generated">
            <a:extLst>
              <a:ext uri="{FF2B5EF4-FFF2-40B4-BE49-F238E27FC236}">
                <a16:creationId xmlns:a16="http://schemas.microsoft.com/office/drawing/2014/main" id="{9C4B2B9E-89B8-599E-AFA3-DBBBF99078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05337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A07FD-1BB9-BC1D-7459-E6B121C7E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860BA-FEB9-EDC3-7938-06C644A1F510}"/>
              </a:ext>
            </a:extLst>
          </p:cNvPr>
          <p:cNvSpPr>
            <a:spLocks noGrp="1"/>
          </p:cNvSpPr>
          <p:nvPr>
            <p:ph type="title"/>
          </p:nvPr>
        </p:nvSpPr>
        <p:spPr>
          <a:xfrm>
            <a:off x="588263" y="457200"/>
            <a:ext cx="11018520" cy="553998"/>
          </a:xfrm>
        </p:spPr>
        <p:txBody>
          <a:bodyPr wrap="square" anchor="ctr">
            <a:normAutofit/>
          </a:bodyPr>
          <a:lstStyle/>
          <a:p>
            <a:r>
              <a:rPr lang="en-GB" dirty="0"/>
              <a:t>Benefits of Docker</a:t>
            </a:r>
          </a:p>
        </p:txBody>
      </p:sp>
      <p:sp>
        <p:nvSpPr>
          <p:cNvPr id="7" name="TextBox 6">
            <a:extLst>
              <a:ext uri="{FF2B5EF4-FFF2-40B4-BE49-F238E27FC236}">
                <a16:creationId xmlns:a16="http://schemas.microsoft.com/office/drawing/2014/main" id="{EAF7F5D0-4C23-936D-C5C9-A9260DCC404E}"/>
              </a:ext>
            </a:extLst>
          </p:cNvPr>
          <p:cNvSpPr txBox="1"/>
          <p:nvPr/>
        </p:nvSpPr>
        <p:spPr>
          <a:xfrm>
            <a:off x="5349179" y="1551725"/>
            <a:ext cx="6561055" cy="4431983"/>
          </a:xfrm>
          <a:prstGeom prst="rect">
            <a:avLst/>
          </a:prstGeom>
          <a:noFill/>
        </p:spPr>
        <p:txBody>
          <a:bodyPr wrap="square" lIns="0" tIns="0" rIns="0" bIns="0" rtlCol="0">
            <a:spAutoFit/>
          </a:bodyPr>
          <a:lstStyle/>
          <a:p>
            <a:pPr marL="457200" indent="-457200" algn="l">
              <a:buAutoNum type="arabicPeriod"/>
            </a:pPr>
            <a:r>
              <a:rPr lang="en-US" sz="3200" dirty="0"/>
              <a:t>Consistency Across Environments</a:t>
            </a:r>
          </a:p>
          <a:p>
            <a:pPr marL="457200" indent="-457200" algn="l">
              <a:buAutoNum type="arabicPeriod"/>
            </a:pPr>
            <a:r>
              <a:rPr lang="en-US" sz="3200" dirty="0"/>
              <a:t>Ease of Deployment</a:t>
            </a:r>
          </a:p>
          <a:p>
            <a:pPr marL="457200" indent="-457200" algn="l">
              <a:buAutoNum type="arabicPeriod"/>
            </a:pPr>
            <a:r>
              <a:rPr lang="en-US" sz="3200" dirty="0"/>
              <a:t>Unified Tooling</a:t>
            </a:r>
          </a:p>
          <a:p>
            <a:pPr marL="457200" indent="-457200" algn="l">
              <a:buAutoNum type="arabicPeriod"/>
            </a:pPr>
            <a:r>
              <a:rPr lang="en-US" sz="3200" dirty="0"/>
              <a:t>Microservice Architecture</a:t>
            </a:r>
          </a:p>
          <a:p>
            <a:pPr marL="457200" indent="-457200" algn="l">
              <a:buAutoNum type="arabicPeriod"/>
            </a:pPr>
            <a:r>
              <a:rPr lang="en-US" sz="3200" dirty="0"/>
              <a:t>Resource Efficiency</a:t>
            </a:r>
          </a:p>
          <a:p>
            <a:pPr marL="457200" indent="-457200" algn="l">
              <a:buAutoNum type="arabicPeriod"/>
            </a:pPr>
            <a:r>
              <a:rPr lang="en-US" sz="3200" dirty="0"/>
              <a:t>Portability</a:t>
            </a:r>
          </a:p>
          <a:p>
            <a:pPr marL="457200" indent="-457200" algn="l">
              <a:buAutoNum type="arabicPeriod"/>
            </a:pPr>
            <a:r>
              <a:rPr lang="en-US" sz="3200" dirty="0"/>
              <a:t>DevOps Integrations</a:t>
            </a:r>
          </a:p>
          <a:p>
            <a:pPr marL="457200" indent="-457200" algn="l">
              <a:buAutoNum type="arabicPeriod"/>
            </a:pPr>
            <a:r>
              <a:rPr lang="en-US" sz="3200" dirty="0"/>
              <a:t>Rapid Prototyping and Testing</a:t>
            </a:r>
          </a:p>
          <a:p>
            <a:pPr algn="l"/>
            <a:r>
              <a:rPr lang="en-US" sz="3200" dirty="0"/>
              <a:t> </a:t>
            </a:r>
          </a:p>
        </p:txBody>
      </p:sp>
      <p:pic>
        <p:nvPicPr>
          <p:cNvPr id="1026" name="Picture 2" descr="Generated image">
            <a:extLst>
              <a:ext uri="{FF2B5EF4-FFF2-40B4-BE49-F238E27FC236}">
                <a16:creationId xmlns:a16="http://schemas.microsoft.com/office/drawing/2014/main" id="{736C7F08-20A9-B1BF-2341-6C36F55BA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63" y="1415440"/>
            <a:ext cx="4431982" cy="443198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4" descr="Logo, company name&#10;&#10;Description automatically generated">
            <a:extLst>
              <a:ext uri="{FF2B5EF4-FFF2-40B4-BE49-F238E27FC236}">
                <a16:creationId xmlns:a16="http://schemas.microsoft.com/office/drawing/2014/main" id="{58B9F373-4328-B198-0B64-4572BA3044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710400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C1791-FF32-A328-41E3-9FB611BD01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1166FA-F417-210B-00DA-9EF87332B1AB}"/>
              </a:ext>
            </a:extLst>
          </p:cNvPr>
          <p:cNvSpPr>
            <a:spLocks noGrp="1"/>
          </p:cNvSpPr>
          <p:nvPr>
            <p:ph type="title"/>
          </p:nvPr>
        </p:nvSpPr>
        <p:spPr>
          <a:xfrm>
            <a:off x="588263" y="457200"/>
            <a:ext cx="11018520" cy="553998"/>
          </a:xfrm>
        </p:spPr>
        <p:txBody>
          <a:bodyPr wrap="square" anchor="ctr">
            <a:normAutofit/>
          </a:bodyPr>
          <a:lstStyle/>
          <a:p>
            <a:r>
              <a:rPr lang="en-GB" dirty="0"/>
              <a:t>Docker vs Virtual Machine</a:t>
            </a:r>
          </a:p>
        </p:txBody>
      </p:sp>
      <p:graphicFrame>
        <p:nvGraphicFramePr>
          <p:cNvPr id="3" name="Table 2">
            <a:extLst>
              <a:ext uri="{FF2B5EF4-FFF2-40B4-BE49-F238E27FC236}">
                <a16:creationId xmlns:a16="http://schemas.microsoft.com/office/drawing/2014/main" id="{8ADD30CC-C8B9-0ED7-7BBC-F16B1792A551}"/>
              </a:ext>
            </a:extLst>
          </p:cNvPr>
          <p:cNvGraphicFramePr>
            <a:graphicFrameLocks noGrp="1"/>
          </p:cNvGraphicFramePr>
          <p:nvPr>
            <p:extLst>
              <p:ext uri="{D42A27DB-BD31-4B8C-83A1-F6EECF244321}">
                <p14:modId xmlns:p14="http://schemas.microsoft.com/office/powerpoint/2010/main" val="2217004215"/>
              </p:ext>
            </p:extLst>
          </p:nvPr>
        </p:nvGraphicFramePr>
        <p:xfrm>
          <a:off x="495298" y="1540158"/>
          <a:ext cx="11018519" cy="4917793"/>
        </p:xfrm>
        <a:graphic>
          <a:graphicData uri="http://schemas.openxmlformats.org/drawingml/2006/table">
            <a:tbl>
              <a:tblPr>
                <a:tableStyleId>{9D7B26C5-4107-4FEC-AEDC-1716B250A1EF}</a:tableStyleId>
              </a:tblPr>
              <a:tblGrid>
                <a:gridCol w="1914527">
                  <a:extLst>
                    <a:ext uri="{9D8B030D-6E8A-4147-A177-3AD203B41FA5}">
                      <a16:colId xmlns:a16="http://schemas.microsoft.com/office/drawing/2014/main" val="2151919633"/>
                    </a:ext>
                  </a:extLst>
                </a:gridCol>
                <a:gridCol w="4314825">
                  <a:extLst>
                    <a:ext uri="{9D8B030D-6E8A-4147-A177-3AD203B41FA5}">
                      <a16:colId xmlns:a16="http://schemas.microsoft.com/office/drawing/2014/main" val="2668814769"/>
                    </a:ext>
                  </a:extLst>
                </a:gridCol>
                <a:gridCol w="4789167">
                  <a:extLst>
                    <a:ext uri="{9D8B030D-6E8A-4147-A177-3AD203B41FA5}">
                      <a16:colId xmlns:a16="http://schemas.microsoft.com/office/drawing/2014/main" val="4092976115"/>
                    </a:ext>
                  </a:extLst>
                </a:gridCol>
              </a:tblGrid>
              <a:tr h="416497">
                <a:tc>
                  <a:txBody>
                    <a:bodyPr/>
                    <a:lstStyle/>
                    <a:p>
                      <a:r>
                        <a:rPr lang="en-US" sz="1800" b="1"/>
                        <a:t>Aspect</a:t>
                      </a:r>
                      <a:endParaRPr lang="en-US" sz="1800"/>
                    </a:p>
                  </a:txBody>
                  <a:tcPr marL="41356" marR="41356" marT="20678" marB="20678" anchor="ctr"/>
                </a:tc>
                <a:tc>
                  <a:txBody>
                    <a:bodyPr/>
                    <a:lstStyle/>
                    <a:p>
                      <a:r>
                        <a:rPr lang="en-US" sz="1800" b="1" dirty="0"/>
                        <a:t>Virtual Machines (VMs)</a:t>
                      </a:r>
                      <a:endParaRPr lang="en-US" sz="1800" dirty="0"/>
                    </a:p>
                  </a:txBody>
                  <a:tcPr marL="41356" marR="41356" marT="20678" marB="20678" anchor="ctr"/>
                </a:tc>
                <a:tc>
                  <a:txBody>
                    <a:bodyPr/>
                    <a:lstStyle/>
                    <a:p>
                      <a:r>
                        <a:rPr lang="en-US" sz="1800" b="1" dirty="0"/>
                        <a:t>Docker Containers</a:t>
                      </a:r>
                      <a:endParaRPr lang="en-US" sz="1800" dirty="0"/>
                    </a:p>
                  </a:txBody>
                  <a:tcPr marL="41356" marR="41356" marT="20678" marB="20678" anchor="ctr"/>
                </a:tc>
                <a:extLst>
                  <a:ext uri="{0D108BD9-81ED-4DB2-BD59-A6C34878D82A}">
                    <a16:rowId xmlns:a16="http://schemas.microsoft.com/office/drawing/2014/main" val="1622968658"/>
                  </a:ext>
                </a:extLst>
              </a:tr>
              <a:tr h="943107">
                <a:tc>
                  <a:txBody>
                    <a:bodyPr/>
                    <a:lstStyle/>
                    <a:p>
                      <a:r>
                        <a:rPr lang="en-US" sz="1800" b="1" dirty="0"/>
                        <a:t>Isolation</a:t>
                      </a:r>
                      <a:endParaRPr lang="en-US" sz="1800" dirty="0"/>
                    </a:p>
                  </a:txBody>
                  <a:tcPr marL="41356" marR="41356" marT="20678" marB="20678" anchor="ctr"/>
                </a:tc>
                <a:tc>
                  <a:txBody>
                    <a:bodyPr/>
                    <a:lstStyle/>
                    <a:p>
                      <a:r>
                        <a:rPr lang="en-US" sz="1800" dirty="0"/>
                        <a:t>Provides full isolation with its own OS kernel.</a:t>
                      </a:r>
                    </a:p>
                  </a:txBody>
                  <a:tcPr marL="41356" marR="41356" marT="20678" marB="20678" anchor="ctr"/>
                </a:tc>
                <a:tc>
                  <a:txBody>
                    <a:bodyPr/>
                    <a:lstStyle/>
                    <a:p>
                      <a:r>
                        <a:rPr lang="en-US" sz="1800" dirty="0"/>
                        <a:t>Shares the host OS kernel, isolating at the process level.</a:t>
                      </a:r>
                    </a:p>
                  </a:txBody>
                  <a:tcPr marL="41356" marR="41356" marT="20678" marB="20678" anchor="ctr"/>
                </a:tc>
                <a:extLst>
                  <a:ext uri="{0D108BD9-81ED-4DB2-BD59-A6C34878D82A}">
                    <a16:rowId xmlns:a16="http://schemas.microsoft.com/office/drawing/2014/main" val="3341887397"/>
                  </a:ext>
                </a:extLst>
              </a:tr>
              <a:tr h="647817">
                <a:tc>
                  <a:txBody>
                    <a:bodyPr/>
                    <a:lstStyle/>
                    <a:p>
                      <a:r>
                        <a:rPr lang="en-US" sz="1800" b="1"/>
                        <a:t>Startup Time</a:t>
                      </a:r>
                      <a:endParaRPr lang="en-US" sz="1800"/>
                    </a:p>
                  </a:txBody>
                  <a:tcPr marL="41356" marR="41356" marT="20678" marB="20678" anchor="ctr"/>
                </a:tc>
                <a:tc>
                  <a:txBody>
                    <a:bodyPr/>
                    <a:lstStyle/>
                    <a:p>
                      <a:r>
                        <a:rPr lang="en-US" sz="1800" dirty="0"/>
                        <a:t>Typically takes minutes to boot up.</a:t>
                      </a:r>
                    </a:p>
                  </a:txBody>
                  <a:tcPr marL="41356" marR="41356" marT="20678" marB="20678" anchor="ctr"/>
                </a:tc>
                <a:tc>
                  <a:txBody>
                    <a:bodyPr/>
                    <a:lstStyle/>
                    <a:p>
                      <a:r>
                        <a:rPr lang="en-US" sz="1800" dirty="0"/>
                        <a:t>Starts almost instantly (seconds).</a:t>
                      </a:r>
                    </a:p>
                  </a:txBody>
                  <a:tcPr marL="41356" marR="41356" marT="20678" marB="20678" anchor="ctr"/>
                </a:tc>
                <a:extLst>
                  <a:ext uri="{0D108BD9-81ED-4DB2-BD59-A6C34878D82A}">
                    <a16:rowId xmlns:a16="http://schemas.microsoft.com/office/drawing/2014/main" val="3907334364"/>
                  </a:ext>
                </a:extLst>
              </a:tr>
              <a:tr h="728869">
                <a:tc>
                  <a:txBody>
                    <a:bodyPr/>
                    <a:lstStyle/>
                    <a:p>
                      <a:r>
                        <a:rPr lang="en-US" sz="1800" b="1"/>
                        <a:t>Resource Usage</a:t>
                      </a:r>
                      <a:endParaRPr lang="en-US" sz="1800"/>
                    </a:p>
                  </a:txBody>
                  <a:tcPr marL="41356" marR="41356" marT="20678" marB="20678" anchor="ctr"/>
                </a:tc>
                <a:tc>
                  <a:txBody>
                    <a:bodyPr/>
                    <a:lstStyle/>
                    <a:p>
                      <a:r>
                        <a:rPr lang="en-US" sz="1800" dirty="0"/>
                        <a:t>Heavier, as each VM includes a full OS image.</a:t>
                      </a:r>
                    </a:p>
                  </a:txBody>
                  <a:tcPr marL="41356" marR="41356" marT="20678" marB="20678" anchor="ctr"/>
                </a:tc>
                <a:tc>
                  <a:txBody>
                    <a:bodyPr/>
                    <a:lstStyle/>
                    <a:p>
                      <a:r>
                        <a:rPr lang="en-US" sz="1800"/>
                        <a:t>Lightweight, sharing OS resources efficiently.</a:t>
                      </a:r>
                    </a:p>
                  </a:txBody>
                  <a:tcPr marL="41356" marR="41356" marT="20678" marB="20678" anchor="ctr"/>
                </a:tc>
                <a:extLst>
                  <a:ext uri="{0D108BD9-81ED-4DB2-BD59-A6C34878D82A}">
                    <a16:rowId xmlns:a16="http://schemas.microsoft.com/office/drawing/2014/main" val="695460394"/>
                  </a:ext>
                </a:extLst>
              </a:tr>
              <a:tr h="943107">
                <a:tc>
                  <a:txBody>
                    <a:bodyPr/>
                    <a:lstStyle/>
                    <a:p>
                      <a:r>
                        <a:rPr lang="en-US" sz="1800" b="1" dirty="0"/>
                        <a:t>Portability</a:t>
                      </a:r>
                      <a:endParaRPr lang="en-US" sz="1800" dirty="0"/>
                    </a:p>
                  </a:txBody>
                  <a:tcPr marL="41356" marR="41356" marT="20678" marB="20678" anchor="ctr"/>
                </a:tc>
                <a:tc>
                  <a:txBody>
                    <a:bodyPr/>
                    <a:lstStyle/>
                    <a:p>
                      <a:r>
                        <a:rPr lang="en-US" sz="1800" dirty="0"/>
                        <a:t>Limited to the hypervisor and underlying hardware.</a:t>
                      </a:r>
                    </a:p>
                  </a:txBody>
                  <a:tcPr marL="41356" marR="41356" marT="20678" marB="20678" anchor="ctr"/>
                </a:tc>
                <a:tc>
                  <a:txBody>
                    <a:bodyPr/>
                    <a:lstStyle/>
                    <a:p>
                      <a:r>
                        <a:rPr lang="en-US" sz="1800" dirty="0"/>
                        <a:t>Extremely portable across different OS and environments.</a:t>
                      </a:r>
                    </a:p>
                  </a:txBody>
                  <a:tcPr marL="41356" marR="41356" marT="20678" marB="20678" anchor="ctr"/>
                </a:tc>
                <a:extLst>
                  <a:ext uri="{0D108BD9-81ED-4DB2-BD59-A6C34878D82A}">
                    <a16:rowId xmlns:a16="http://schemas.microsoft.com/office/drawing/2014/main" val="2164200141"/>
                  </a:ext>
                </a:extLst>
              </a:tr>
              <a:tr h="1238396">
                <a:tc>
                  <a:txBody>
                    <a:bodyPr/>
                    <a:lstStyle/>
                    <a:p>
                      <a:r>
                        <a:rPr lang="en-US" sz="1800" b="1"/>
                        <a:t>Use Case</a:t>
                      </a:r>
                      <a:endParaRPr lang="en-US" sz="1800"/>
                    </a:p>
                  </a:txBody>
                  <a:tcPr marL="41356" marR="41356" marT="20678" marB="20678" anchor="ctr"/>
                </a:tc>
                <a:tc>
                  <a:txBody>
                    <a:bodyPr/>
                    <a:lstStyle/>
                    <a:p>
                      <a:r>
                        <a:rPr lang="en-US" sz="1800"/>
                        <a:t>Best for running multiple OSes or isolated environments requiring full OS stacks.</a:t>
                      </a:r>
                    </a:p>
                  </a:txBody>
                  <a:tcPr marL="41356" marR="41356" marT="20678" marB="20678" anchor="ctr"/>
                </a:tc>
                <a:tc>
                  <a:txBody>
                    <a:bodyPr/>
                    <a:lstStyle/>
                    <a:p>
                      <a:r>
                        <a:rPr lang="en-US" sz="1800" dirty="0"/>
                        <a:t>Ideal for microservices and lightweight application deployment.</a:t>
                      </a:r>
                    </a:p>
                  </a:txBody>
                  <a:tcPr marL="41356" marR="41356" marT="20678" marB="20678" anchor="ctr"/>
                </a:tc>
                <a:extLst>
                  <a:ext uri="{0D108BD9-81ED-4DB2-BD59-A6C34878D82A}">
                    <a16:rowId xmlns:a16="http://schemas.microsoft.com/office/drawing/2014/main" val="2692152635"/>
                  </a:ext>
                </a:extLst>
              </a:tr>
            </a:tbl>
          </a:graphicData>
        </a:graphic>
      </p:graphicFrame>
      <p:pic>
        <p:nvPicPr>
          <p:cNvPr id="4" name="Picture 14" descr="Logo, company name&#10;&#10;Description automatically generated">
            <a:extLst>
              <a:ext uri="{FF2B5EF4-FFF2-40B4-BE49-F238E27FC236}">
                <a16:creationId xmlns:a16="http://schemas.microsoft.com/office/drawing/2014/main" id="{3346928B-2E3C-8FBE-266F-E1C1700DD7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8863755"/>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1F8F0-0DCB-AF85-90A9-505DAFEEF5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A1C124-FCA3-3EF9-1309-994E193E7B3E}"/>
              </a:ext>
            </a:extLst>
          </p:cNvPr>
          <p:cNvSpPr>
            <a:spLocks noGrp="1"/>
          </p:cNvSpPr>
          <p:nvPr>
            <p:ph type="title"/>
          </p:nvPr>
        </p:nvSpPr>
        <p:spPr>
          <a:xfrm>
            <a:off x="588263" y="457200"/>
            <a:ext cx="11018520" cy="553998"/>
          </a:xfrm>
        </p:spPr>
        <p:txBody>
          <a:bodyPr wrap="square" anchor="ctr">
            <a:normAutofit/>
          </a:bodyPr>
          <a:lstStyle/>
          <a:p>
            <a:r>
              <a:rPr lang="en-US" dirty="0"/>
              <a:t>Docker Terminology</a:t>
            </a:r>
          </a:p>
        </p:txBody>
      </p:sp>
      <p:sp>
        <p:nvSpPr>
          <p:cNvPr id="7" name="TextBox 6">
            <a:extLst>
              <a:ext uri="{FF2B5EF4-FFF2-40B4-BE49-F238E27FC236}">
                <a16:creationId xmlns:a16="http://schemas.microsoft.com/office/drawing/2014/main" id="{F8387FAD-3112-D496-7727-50815AE52156}"/>
              </a:ext>
            </a:extLst>
          </p:cNvPr>
          <p:cNvSpPr txBox="1"/>
          <p:nvPr/>
        </p:nvSpPr>
        <p:spPr>
          <a:xfrm>
            <a:off x="2121604" y="1405183"/>
            <a:ext cx="8199753" cy="646331"/>
          </a:xfrm>
          <a:prstGeom prst="rect">
            <a:avLst/>
          </a:prstGeom>
          <a:noFill/>
        </p:spPr>
        <p:txBody>
          <a:bodyPr wrap="square">
            <a:spAutoFit/>
          </a:bodyPr>
          <a:lstStyle/>
          <a:p>
            <a:pPr marL="0" indent="0">
              <a:buNone/>
            </a:pPr>
            <a:r>
              <a:rPr lang="en-US" sz="1800" b="1" dirty="0">
                <a:solidFill>
                  <a:srgbClr val="000000"/>
                </a:solidFill>
              </a:rPr>
              <a:t>Docker Image</a:t>
            </a:r>
          </a:p>
          <a:p>
            <a:pPr marL="0" indent="0">
              <a:buNone/>
            </a:pPr>
            <a:r>
              <a:rPr lang="en-US" sz="1800" dirty="0">
                <a:solidFill>
                  <a:srgbClr val="000000"/>
                </a:solidFill>
              </a:rPr>
              <a:t>The basis of a Docker container. Represents a full application</a:t>
            </a:r>
          </a:p>
        </p:txBody>
      </p:sp>
      <p:sp>
        <p:nvSpPr>
          <p:cNvPr id="8" name="TextBox 7">
            <a:extLst>
              <a:ext uri="{FF2B5EF4-FFF2-40B4-BE49-F238E27FC236}">
                <a16:creationId xmlns:a16="http://schemas.microsoft.com/office/drawing/2014/main" id="{66AAB19D-39CA-3C67-3E61-4BC6D6E61DA0}"/>
              </a:ext>
            </a:extLst>
          </p:cNvPr>
          <p:cNvSpPr txBox="1"/>
          <p:nvPr/>
        </p:nvSpPr>
        <p:spPr>
          <a:xfrm>
            <a:off x="2121604" y="3221028"/>
            <a:ext cx="8199753" cy="646331"/>
          </a:xfrm>
          <a:prstGeom prst="rect">
            <a:avLst/>
          </a:prstGeom>
          <a:noFill/>
        </p:spPr>
        <p:txBody>
          <a:bodyPr wrap="square">
            <a:spAutoFit/>
          </a:bodyPr>
          <a:lstStyle/>
          <a:p>
            <a:pPr marL="0" indent="0">
              <a:buNone/>
            </a:pPr>
            <a:r>
              <a:rPr lang="en-US" sz="1800" b="1" dirty="0">
                <a:solidFill>
                  <a:srgbClr val="000000"/>
                </a:solidFill>
              </a:rPr>
              <a:t>Docker Container</a:t>
            </a:r>
          </a:p>
          <a:p>
            <a:pPr marL="0" indent="0">
              <a:buNone/>
            </a:pPr>
            <a:r>
              <a:rPr lang="en-US" sz="1800" dirty="0">
                <a:solidFill>
                  <a:srgbClr val="000000"/>
                </a:solidFill>
              </a:rPr>
              <a:t>The standard unit in which the application service resides and executes</a:t>
            </a:r>
            <a:endParaRPr lang="en-US" sz="1800" b="1" dirty="0">
              <a:solidFill>
                <a:srgbClr val="000000"/>
              </a:solidFill>
            </a:endParaRPr>
          </a:p>
        </p:txBody>
      </p:sp>
      <p:sp>
        <p:nvSpPr>
          <p:cNvPr id="9" name="TextBox 8">
            <a:extLst>
              <a:ext uri="{FF2B5EF4-FFF2-40B4-BE49-F238E27FC236}">
                <a16:creationId xmlns:a16="http://schemas.microsoft.com/office/drawing/2014/main" id="{97D529FF-ED6D-E79A-18C8-EC7ECC7B4194}"/>
              </a:ext>
            </a:extLst>
          </p:cNvPr>
          <p:cNvSpPr txBox="1"/>
          <p:nvPr/>
        </p:nvSpPr>
        <p:spPr>
          <a:xfrm>
            <a:off x="2121603" y="4009329"/>
            <a:ext cx="8199754" cy="923330"/>
          </a:xfrm>
          <a:prstGeom prst="rect">
            <a:avLst/>
          </a:prstGeom>
          <a:noFill/>
        </p:spPr>
        <p:txBody>
          <a:bodyPr wrap="square">
            <a:spAutoFit/>
          </a:bodyPr>
          <a:lstStyle/>
          <a:p>
            <a:pPr marL="0" indent="0">
              <a:buNone/>
            </a:pPr>
            <a:r>
              <a:rPr lang="en-US" sz="1800" b="1" dirty="0">
                <a:solidFill>
                  <a:srgbClr val="000000"/>
                </a:solidFill>
              </a:rPr>
              <a:t>Docker Engine </a:t>
            </a:r>
          </a:p>
          <a:p>
            <a:pPr marL="0" indent="0">
              <a:buNone/>
            </a:pPr>
            <a:r>
              <a:rPr lang="en-US" sz="1800" dirty="0">
                <a:solidFill>
                  <a:srgbClr val="000000"/>
                </a:solidFill>
              </a:rPr>
              <a:t>Creates, ships and runs Docker containers deployable on a physical or virtual, host locally, in a datacenter or cloud service provider</a:t>
            </a:r>
            <a:endParaRPr lang="en-US" dirty="0"/>
          </a:p>
        </p:txBody>
      </p:sp>
      <p:sp>
        <p:nvSpPr>
          <p:cNvPr id="11" name="TextBox 10">
            <a:extLst>
              <a:ext uri="{FF2B5EF4-FFF2-40B4-BE49-F238E27FC236}">
                <a16:creationId xmlns:a16="http://schemas.microsoft.com/office/drawing/2014/main" id="{3FE95E92-7D9F-B919-E167-07422A337540}"/>
              </a:ext>
            </a:extLst>
          </p:cNvPr>
          <p:cNvSpPr txBox="1"/>
          <p:nvPr/>
        </p:nvSpPr>
        <p:spPr>
          <a:xfrm>
            <a:off x="2121603" y="2229098"/>
            <a:ext cx="9389270" cy="912558"/>
          </a:xfrm>
          <a:prstGeom prst="rect">
            <a:avLst/>
          </a:prstGeom>
          <a:noFill/>
        </p:spPr>
        <p:txBody>
          <a:bodyPr wrap="square">
            <a:spAutoFit/>
          </a:bodyPr>
          <a:lstStyle/>
          <a:p>
            <a:pPr marL="0" indent="0">
              <a:buNone/>
            </a:pPr>
            <a:r>
              <a:rPr lang="en-US" sz="1800" b="1" dirty="0" err="1">
                <a:solidFill>
                  <a:srgbClr val="000000"/>
                </a:solidFill>
              </a:rPr>
              <a:t>Dockerfile</a:t>
            </a:r>
            <a:endParaRPr lang="en-US" sz="1800" b="1" dirty="0">
              <a:solidFill>
                <a:srgbClr val="000000"/>
              </a:solidFill>
            </a:endParaRPr>
          </a:p>
          <a:p>
            <a:pPr marL="0" indent="0">
              <a:buNone/>
            </a:pPr>
            <a:r>
              <a:rPr lang="en-US" dirty="0"/>
              <a:t>A </a:t>
            </a:r>
            <a:r>
              <a:rPr lang="en-US" dirty="0" err="1"/>
              <a:t>Dockerfile</a:t>
            </a:r>
            <a:r>
              <a:rPr lang="en-US" dirty="0"/>
              <a:t> is a plain text file containing instructions to build a Docker image. This automates the process of creating Docker images, ensuring consistency and repeatability.</a:t>
            </a:r>
          </a:p>
        </p:txBody>
      </p:sp>
      <p:sp>
        <p:nvSpPr>
          <p:cNvPr id="13" name="TextBox 12">
            <a:extLst>
              <a:ext uri="{FF2B5EF4-FFF2-40B4-BE49-F238E27FC236}">
                <a16:creationId xmlns:a16="http://schemas.microsoft.com/office/drawing/2014/main" id="{963D7898-C836-F878-B72B-649EF1CD5A18}"/>
              </a:ext>
            </a:extLst>
          </p:cNvPr>
          <p:cNvSpPr txBox="1"/>
          <p:nvPr/>
        </p:nvSpPr>
        <p:spPr>
          <a:xfrm>
            <a:off x="2121603" y="5074629"/>
            <a:ext cx="8199754" cy="923330"/>
          </a:xfrm>
          <a:prstGeom prst="rect">
            <a:avLst/>
          </a:prstGeom>
          <a:noFill/>
        </p:spPr>
        <p:txBody>
          <a:bodyPr wrap="square">
            <a:spAutoFit/>
          </a:bodyPr>
          <a:lstStyle/>
          <a:p>
            <a:pPr marL="0" indent="0">
              <a:buNone/>
            </a:pPr>
            <a:r>
              <a:rPr lang="en-US" sz="1800" b="1" dirty="0">
                <a:solidFill>
                  <a:srgbClr val="000000"/>
                </a:solidFill>
              </a:rPr>
              <a:t>Registry Service (Docker Hub or Docker Trusted Registry)</a:t>
            </a:r>
          </a:p>
          <a:p>
            <a:pPr marL="0" indent="0">
              <a:buNone/>
            </a:pPr>
            <a:r>
              <a:rPr lang="en-US" sz="1800" dirty="0">
                <a:solidFill>
                  <a:srgbClr val="000000"/>
                </a:solidFill>
              </a:rPr>
              <a:t>Cloud or server-based storage and distribution service for your images</a:t>
            </a:r>
            <a:r>
              <a:rPr lang="en-US" dirty="0">
                <a:solidFill>
                  <a:srgbClr val="000000"/>
                </a:solidFill>
              </a:rPr>
              <a:t>.</a:t>
            </a:r>
            <a:endParaRPr lang="en-US" sz="1800" dirty="0">
              <a:solidFill>
                <a:srgbClr val="000000"/>
              </a:solidFill>
            </a:endParaRPr>
          </a:p>
          <a:p>
            <a:pPr marL="0" indent="0">
              <a:buNone/>
            </a:pPr>
            <a:r>
              <a:rPr lang="en-US" dirty="0">
                <a:solidFill>
                  <a:srgbClr val="000000"/>
                </a:solidFill>
              </a:rPr>
              <a:t>Such as Azure Container Registry</a:t>
            </a:r>
            <a:endParaRPr lang="en-US" sz="1800" dirty="0">
              <a:solidFill>
                <a:srgbClr val="000000"/>
              </a:solidFill>
            </a:endParaRPr>
          </a:p>
        </p:txBody>
      </p:sp>
      <p:pic>
        <p:nvPicPr>
          <p:cNvPr id="17" name="Picture 16">
            <a:extLst>
              <a:ext uri="{FF2B5EF4-FFF2-40B4-BE49-F238E27FC236}">
                <a16:creationId xmlns:a16="http://schemas.microsoft.com/office/drawing/2014/main" id="{D49795EE-9F99-1C79-2A99-980C0D3C41AB}"/>
              </a:ext>
            </a:extLst>
          </p:cNvPr>
          <p:cNvPicPr>
            <a:picLocks noChangeAspect="1"/>
          </p:cNvPicPr>
          <p:nvPr/>
        </p:nvPicPr>
        <p:blipFill>
          <a:blip r:embed="rId3"/>
          <a:stretch>
            <a:fillRect/>
          </a:stretch>
        </p:blipFill>
        <p:spPr>
          <a:xfrm>
            <a:off x="888494" y="1433145"/>
            <a:ext cx="886858" cy="718079"/>
          </a:xfrm>
          <a:prstGeom prst="rect">
            <a:avLst/>
          </a:prstGeom>
        </p:spPr>
      </p:pic>
      <p:pic>
        <p:nvPicPr>
          <p:cNvPr id="19" name="Picture 18">
            <a:extLst>
              <a:ext uri="{FF2B5EF4-FFF2-40B4-BE49-F238E27FC236}">
                <a16:creationId xmlns:a16="http://schemas.microsoft.com/office/drawing/2014/main" id="{163E93D5-B29C-ADD0-478B-8F7EBC00CF46}"/>
              </a:ext>
            </a:extLst>
          </p:cNvPr>
          <p:cNvPicPr>
            <a:picLocks noChangeAspect="1"/>
          </p:cNvPicPr>
          <p:nvPr/>
        </p:nvPicPr>
        <p:blipFill>
          <a:blip r:embed="rId4"/>
          <a:stretch>
            <a:fillRect/>
          </a:stretch>
        </p:blipFill>
        <p:spPr>
          <a:xfrm>
            <a:off x="916693" y="2239543"/>
            <a:ext cx="760308" cy="892536"/>
          </a:xfrm>
          <a:prstGeom prst="rect">
            <a:avLst/>
          </a:prstGeom>
        </p:spPr>
      </p:pic>
      <p:pic>
        <p:nvPicPr>
          <p:cNvPr id="21" name="Picture 20">
            <a:extLst>
              <a:ext uri="{FF2B5EF4-FFF2-40B4-BE49-F238E27FC236}">
                <a16:creationId xmlns:a16="http://schemas.microsoft.com/office/drawing/2014/main" id="{08819F7D-0DCA-1D18-C7E1-856304A54F8D}"/>
              </a:ext>
            </a:extLst>
          </p:cNvPr>
          <p:cNvPicPr>
            <a:picLocks noChangeAspect="1"/>
          </p:cNvPicPr>
          <p:nvPr/>
        </p:nvPicPr>
        <p:blipFill>
          <a:blip r:embed="rId5"/>
          <a:stretch>
            <a:fillRect/>
          </a:stretch>
        </p:blipFill>
        <p:spPr>
          <a:xfrm>
            <a:off x="916692" y="3239906"/>
            <a:ext cx="830465" cy="723691"/>
          </a:xfrm>
          <a:prstGeom prst="rect">
            <a:avLst/>
          </a:prstGeom>
        </p:spPr>
      </p:pic>
      <p:pic>
        <p:nvPicPr>
          <p:cNvPr id="23" name="Picture 22">
            <a:extLst>
              <a:ext uri="{FF2B5EF4-FFF2-40B4-BE49-F238E27FC236}">
                <a16:creationId xmlns:a16="http://schemas.microsoft.com/office/drawing/2014/main" id="{D9BF236D-211D-2918-8099-87501BAD6530}"/>
              </a:ext>
            </a:extLst>
          </p:cNvPr>
          <p:cNvPicPr>
            <a:picLocks noChangeAspect="1"/>
          </p:cNvPicPr>
          <p:nvPr/>
        </p:nvPicPr>
        <p:blipFill>
          <a:blip r:embed="rId6"/>
          <a:stretch>
            <a:fillRect/>
          </a:stretch>
        </p:blipFill>
        <p:spPr>
          <a:xfrm>
            <a:off x="888494" y="4094504"/>
            <a:ext cx="830465" cy="838155"/>
          </a:xfrm>
          <a:prstGeom prst="rect">
            <a:avLst/>
          </a:prstGeom>
        </p:spPr>
      </p:pic>
      <p:pic>
        <p:nvPicPr>
          <p:cNvPr id="25" name="Picture 24">
            <a:extLst>
              <a:ext uri="{FF2B5EF4-FFF2-40B4-BE49-F238E27FC236}">
                <a16:creationId xmlns:a16="http://schemas.microsoft.com/office/drawing/2014/main" id="{759921EA-C70C-C087-87A9-63D332883699}"/>
              </a:ext>
            </a:extLst>
          </p:cNvPr>
          <p:cNvPicPr>
            <a:picLocks noChangeAspect="1"/>
          </p:cNvPicPr>
          <p:nvPr/>
        </p:nvPicPr>
        <p:blipFill>
          <a:blip r:embed="rId7"/>
          <a:stretch>
            <a:fillRect/>
          </a:stretch>
        </p:blipFill>
        <p:spPr>
          <a:xfrm>
            <a:off x="811694" y="5177729"/>
            <a:ext cx="1040459" cy="717129"/>
          </a:xfrm>
          <a:prstGeom prst="rect">
            <a:avLst/>
          </a:prstGeom>
        </p:spPr>
      </p:pic>
      <p:pic>
        <p:nvPicPr>
          <p:cNvPr id="3" name="Picture 14" descr="Logo, company name&#10;&#10;Description automatically generated">
            <a:extLst>
              <a:ext uri="{FF2B5EF4-FFF2-40B4-BE49-F238E27FC236}">
                <a16:creationId xmlns:a16="http://schemas.microsoft.com/office/drawing/2014/main" id="{E6B9574F-C7E4-986A-42DD-F9F0717E3C3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02942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A683B9-F7FA-0A96-2D22-EE39D6E290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1ABF7D-36D7-795A-2521-3DAD962542AF}"/>
              </a:ext>
            </a:extLst>
          </p:cNvPr>
          <p:cNvSpPr>
            <a:spLocks noGrp="1"/>
          </p:cNvSpPr>
          <p:nvPr>
            <p:ph type="title"/>
          </p:nvPr>
        </p:nvSpPr>
        <p:spPr>
          <a:xfrm>
            <a:off x="588263" y="457200"/>
            <a:ext cx="11018520" cy="553998"/>
          </a:xfrm>
        </p:spPr>
        <p:txBody>
          <a:bodyPr wrap="square" anchor="ctr">
            <a:normAutofit/>
          </a:bodyPr>
          <a:lstStyle/>
          <a:p>
            <a:r>
              <a:rPr lang="en-GB" dirty="0"/>
              <a:t>Docker Basics</a:t>
            </a:r>
          </a:p>
        </p:txBody>
      </p:sp>
      <p:sp>
        <p:nvSpPr>
          <p:cNvPr id="3" name="TextBox 2">
            <a:extLst>
              <a:ext uri="{FF2B5EF4-FFF2-40B4-BE49-F238E27FC236}">
                <a16:creationId xmlns:a16="http://schemas.microsoft.com/office/drawing/2014/main" id="{2D0C3E88-AC9C-39E8-919D-BB2546C4C7D8}"/>
              </a:ext>
            </a:extLst>
          </p:cNvPr>
          <p:cNvSpPr txBox="1"/>
          <p:nvPr/>
        </p:nvSpPr>
        <p:spPr>
          <a:xfrm>
            <a:off x="868286" y="1501213"/>
            <a:ext cx="4549103" cy="5155257"/>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1600" dirty="0"/>
              <a:t>Docker pull</a:t>
            </a:r>
          </a:p>
          <a:p>
            <a:r>
              <a:rPr lang="en-US" sz="1100" dirty="0"/>
              <a:t>       docker pull &lt;image-name&gt;:&lt;tag&gt; </a:t>
            </a:r>
          </a:p>
          <a:p>
            <a:pPr algn="l"/>
            <a:endParaRPr lang="en-US" sz="1600" dirty="0"/>
          </a:p>
          <a:p>
            <a:pPr marL="342900" indent="-342900" algn="l">
              <a:buFont typeface="Arial" panose="020B0604020202020204" pitchFamily="34" charset="0"/>
              <a:buChar char="•"/>
            </a:pPr>
            <a:r>
              <a:rPr lang="en-US" sz="1600" dirty="0"/>
              <a:t>Docker images</a:t>
            </a:r>
          </a:p>
          <a:p>
            <a:r>
              <a:rPr lang="en-US" sz="1100" dirty="0"/>
              <a:t>       docker images </a:t>
            </a:r>
          </a:p>
          <a:p>
            <a:pPr algn="l"/>
            <a:endParaRPr lang="en-US" sz="1600" dirty="0"/>
          </a:p>
          <a:p>
            <a:pPr marL="342900" indent="-342900" algn="l">
              <a:buFont typeface="Arial" panose="020B0604020202020204" pitchFamily="34" charset="0"/>
              <a:buChar char="•"/>
            </a:pPr>
            <a:r>
              <a:rPr lang="en-US" sz="1600" dirty="0"/>
              <a:t>Docker </a:t>
            </a:r>
            <a:r>
              <a:rPr lang="en-US" sz="1600" dirty="0" err="1"/>
              <a:t>ps</a:t>
            </a:r>
            <a:endParaRPr lang="en-US" sz="1600" dirty="0"/>
          </a:p>
          <a:p>
            <a:r>
              <a:rPr lang="en-US" sz="1100" dirty="0"/>
              <a:t>       docker </a:t>
            </a:r>
            <a:r>
              <a:rPr lang="en-US" sz="1100" dirty="0" err="1"/>
              <a:t>ps</a:t>
            </a:r>
            <a:endParaRPr lang="en-US" sz="1600" dirty="0"/>
          </a:p>
          <a:p>
            <a:pPr algn="l"/>
            <a:endParaRPr lang="en-US" sz="1600" dirty="0"/>
          </a:p>
          <a:p>
            <a:pPr marL="342900" indent="-342900" algn="l">
              <a:buFont typeface="Arial" panose="020B0604020202020204" pitchFamily="34" charset="0"/>
              <a:buChar char="•"/>
            </a:pPr>
            <a:r>
              <a:rPr lang="en-US" sz="1600" dirty="0"/>
              <a:t>Docker run</a:t>
            </a:r>
          </a:p>
          <a:p>
            <a:pPr algn="l"/>
            <a:r>
              <a:rPr lang="en-US" sz="1600" dirty="0"/>
              <a:t>     </a:t>
            </a:r>
            <a:r>
              <a:rPr lang="en-US" sz="1100" dirty="0"/>
              <a:t>docker run [options] &lt;image-name&gt; </a:t>
            </a:r>
            <a:endParaRPr lang="en-US" sz="1600" dirty="0"/>
          </a:p>
          <a:p>
            <a:pPr algn="l"/>
            <a:endParaRPr lang="en-US" sz="1600" dirty="0"/>
          </a:p>
          <a:p>
            <a:pPr marL="342900" indent="-342900" algn="l">
              <a:buFont typeface="Arial" panose="020B0604020202020204" pitchFamily="34" charset="0"/>
              <a:buChar char="•"/>
            </a:pPr>
            <a:r>
              <a:rPr lang="en-US" sz="1600" dirty="0"/>
              <a:t>Docker exec</a:t>
            </a:r>
            <a:endParaRPr lang="en-US" sz="1100" dirty="0"/>
          </a:p>
          <a:p>
            <a:pPr algn="l"/>
            <a:r>
              <a:rPr lang="en-US" sz="1100" dirty="0"/>
              <a:t>       docker exec [options] &lt;container&gt; &lt;command&gt;</a:t>
            </a:r>
          </a:p>
          <a:p>
            <a:pPr algn="l"/>
            <a:endParaRPr lang="en-US" sz="1100" dirty="0"/>
          </a:p>
          <a:p>
            <a:pPr marL="342900" indent="-342900" algn="l">
              <a:buFont typeface="Arial" panose="020B0604020202020204" pitchFamily="34" charset="0"/>
              <a:buChar char="•"/>
            </a:pPr>
            <a:r>
              <a:rPr lang="en-US" sz="1600" dirty="0"/>
              <a:t>Docker stop</a:t>
            </a:r>
          </a:p>
          <a:p>
            <a:pPr algn="l"/>
            <a:r>
              <a:rPr lang="en-US" sz="1100" dirty="0"/>
              <a:t>       docker stop &lt;container&gt;</a:t>
            </a:r>
          </a:p>
          <a:p>
            <a:pPr algn="l"/>
            <a:endParaRPr lang="en-US" sz="1100" dirty="0"/>
          </a:p>
          <a:p>
            <a:pPr marL="342900" indent="-342900" algn="l">
              <a:buFont typeface="Arial" panose="020B0604020202020204" pitchFamily="34" charset="0"/>
              <a:buChar char="•"/>
            </a:pPr>
            <a:r>
              <a:rPr lang="en-US" sz="1600" dirty="0"/>
              <a:t>Docker build</a:t>
            </a:r>
          </a:p>
          <a:p>
            <a:pPr algn="l"/>
            <a:r>
              <a:rPr lang="en-US" sz="1100" dirty="0"/>
              <a:t>        docker build –t &lt;image-name&gt; -f &lt;</a:t>
            </a:r>
            <a:r>
              <a:rPr lang="en-US" sz="1100" dirty="0" err="1"/>
              <a:t>dockerfile</a:t>
            </a:r>
            <a:r>
              <a:rPr lang="en-US" sz="1100" dirty="0"/>
              <a:t>&gt; .</a:t>
            </a:r>
          </a:p>
          <a:p>
            <a:pPr algn="l"/>
            <a:endParaRPr lang="en-US" sz="1600" dirty="0"/>
          </a:p>
          <a:p>
            <a:pPr marL="342900" indent="-342900" algn="l">
              <a:buFont typeface="Arial" panose="020B0604020202020204" pitchFamily="34" charset="0"/>
              <a:buChar char="•"/>
            </a:pPr>
            <a:r>
              <a:rPr lang="en-US" sz="1600" dirty="0"/>
              <a:t>Docker start</a:t>
            </a:r>
          </a:p>
          <a:p>
            <a:pPr algn="l"/>
            <a:r>
              <a:rPr lang="en-US" sz="1100" dirty="0"/>
              <a:t>       docker start &lt;container&gt;</a:t>
            </a:r>
          </a:p>
          <a:p>
            <a:pPr algn="l"/>
            <a:endParaRPr lang="en-US" sz="1200" dirty="0"/>
          </a:p>
        </p:txBody>
      </p:sp>
      <p:pic>
        <p:nvPicPr>
          <p:cNvPr id="2050" name="Picture 2">
            <a:extLst>
              <a:ext uri="{FF2B5EF4-FFF2-40B4-BE49-F238E27FC236}">
                <a16:creationId xmlns:a16="http://schemas.microsoft.com/office/drawing/2014/main" id="{4C2F9DA3-926B-A017-AAD9-BE5553E3C5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4198" y="1785009"/>
            <a:ext cx="7017852" cy="373347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4E1A491-2BF7-2263-2C63-18EFCB5589E2}"/>
              </a:ext>
            </a:extLst>
          </p:cNvPr>
          <p:cNvSpPr/>
          <p:nvPr/>
        </p:nvSpPr>
        <p:spPr bwMode="auto">
          <a:xfrm>
            <a:off x="10591800" y="1501213"/>
            <a:ext cx="1600200" cy="430107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5" name="Picture 14" descr="Logo, company name&#10;&#10;Description automatically generated">
            <a:extLst>
              <a:ext uri="{FF2B5EF4-FFF2-40B4-BE49-F238E27FC236}">
                <a16:creationId xmlns:a16="http://schemas.microsoft.com/office/drawing/2014/main" id="{1A75F485-BF22-9FD9-C5BC-1852E27958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947227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7987B-1836-A194-A1FD-64DBC9143BA7}"/>
            </a:ext>
          </a:extLst>
        </p:cNvPr>
        <p:cNvGrpSpPr/>
        <p:nvPr/>
      </p:nvGrpSpPr>
      <p:grpSpPr>
        <a:xfrm>
          <a:off x="0" y="0"/>
          <a:ext cx="0" cy="0"/>
          <a:chOff x="0" y="0"/>
          <a:chExt cx="0" cy="0"/>
        </a:xfrm>
      </p:grpSpPr>
      <p:pic>
        <p:nvPicPr>
          <p:cNvPr id="5" name="Picture Placeholder 4" descr="Femal software engineer works on code across three screens.">
            <a:extLst>
              <a:ext uri="{FF2B5EF4-FFF2-40B4-BE49-F238E27FC236}">
                <a16:creationId xmlns:a16="http://schemas.microsoft.com/office/drawing/2014/main" id="{B1E6C8CD-7E4E-5FFB-85AE-217E2A698C2C}"/>
              </a:ext>
            </a:extLst>
          </p:cNvPr>
          <p:cNvPicPr>
            <a:picLocks noGrp="1" noChangeAspect="1"/>
          </p:cNvPicPr>
          <p:nvPr>
            <p:ph type="pic" sz="quarter" idx="10"/>
          </p:nvPr>
        </p:nvPicPr>
        <p:blipFill>
          <a:blip r:embed="rId3"/>
          <a:srcRect t="7802" b="7802"/>
          <a:stretch/>
        </p:blipFill>
        <p:spPr>
          <a:xfrm>
            <a:off x="0" y="0"/>
            <a:ext cx="12192000" cy="6858000"/>
          </a:xfrm>
        </p:spPr>
      </p:pic>
      <p:sp>
        <p:nvSpPr>
          <p:cNvPr id="3" name="Title 2">
            <a:extLst>
              <a:ext uri="{FF2B5EF4-FFF2-40B4-BE49-F238E27FC236}">
                <a16:creationId xmlns:a16="http://schemas.microsoft.com/office/drawing/2014/main" id="{E64B8B35-39B4-9028-F161-D7E03D2EB1C4}"/>
              </a:ext>
            </a:extLst>
          </p:cNvPr>
          <p:cNvSpPr>
            <a:spLocks noGrp="1"/>
          </p:cNvSpPr>
          <p:nvPr>
            <p:ph type="title"/>
          </p:nvPr>
        </p:nvSpPr>
        <p:spPr/>
        <p:txBody>
          <a:bodyPr/>
          <a:lstStyle/>
          <a:p>
            <a:r>
              <a:rPr lang="en-US" dirty="0"/>
              <a:t>Lab 02: Docker </a:t>
            </a:r>
          </a:p>
        </p:txBody>
      </p:sp>
    </p:spTree>
    <p:extLst>
      <p:ext uri="{BB962C8B-B14F-4D97-AF65-F5344CB8AC3E}">
        <p14:creationId xmlns:p14="http://schemas.microsoft.com/office/powerpoint/2010/main" val="910480487"/>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8266A1-5833-2EE5-0949-7F11046306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E67ACC-1FEA-9BA8-9825-AF1513E190B4}"/>
              </a:ext>
            </a:extLst>
          </p:cNvPr>
          <p:cNvSpPr>
            <a:spLocks noGrp="1"/>
          </p:cNvSpPr>
          <p:nvPr>
            <p:ph type="title"/>
          </p:nvPr>
        </p:nvSpPr>
        <p:spPr>
          <a:xfrm>
            <a:off x="570702" y="3033223"/>
            <a:ext cx="9144000" cy="498598"/>
          </a:xfrm>
        </p:spPr>
        <p:txBody>
          <a:bodyPr/>
          <a:lstStyle/>
          <a:p>
            <a:r>
              <a:rPr lang="en-US" dirty="0"/>
              <a:t>Terraform</a:t>
            </a:r>
          </a:p>
        </p:txBody>
      </p:sp>
    </p:spTree>
    <p:extLst>
      <p:ext uri="{BB962C8B-B14F-4D97-AF65-F5344CB8AC3E}">
        <p14:creationId xmlns:p14="http://schemas.microsoft.com/office/powerpoint/2010/main" val="4084033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273F76-8BA0-0854-151F-84398E5A28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1324BF-CCB6-5821-632A-F80447841175}"/>
              </a:ext>
            </a:extLst>
          </p:cNvPr>
          <p:cNvSpPr>
            <a:spLocks noGrp="1"/>
          </p:cNvSpPr>
          <p:nvPr>
            <p:ph type="title"/>
          </p:nvPr>
        </p:nvSpPr>
        <p:spPr/>
        <p:txBody>
          <a:bodyPr/>
          <a:lstStyle/>
          <a:p>
            <a:r>
              <a:rPr lang="en-US" dirty="0"/>
              <a:t>What is Terraform</a:t>
            </a:r>
          </a:p>
        </p:txBody>
      </p:sp>
      <p:sp>
        <p:nvSpPr>
          <p:cNvPr id="3" name="TextBox 2">
            <a:extLst>
              <a:ext uri="{FF2B5EF4-FFF2-40B4-BE49-F238E27FC236}">
                <a16:creationId xmlns:a16="http://schemas.microsoft.com/office/drawing/2014/main" id="{7F86F3FC-9CBD-6C0B-F294-499DA3091632}"/>
              </a:ext>
            </a:extLst>
          </p:cNvPr>
          <p:cNvSpPr txBox="1"/>
          <p:nvPr/>
        </p:nvSpPr>
        <p:spPr>
          <a:xfrm>
            <a:off x="588262" y="1706400"/>
            <a:ext cx="6946092" cy="3077766"/>
          </a:xfrm>
          <a:prstGeom prst="rect">
            <a:avLst/>
          </a:prstGeom>
          <a:noFill/>
        </p:spPr>
        <p:txBody>
          <a:bodyPr wrap="square" lIns="0" tIns="0" rIns="0" bIns="0" rtlCol="0">
            <a:spAutoFit/>
          </a:bodyPr>
          <a:lstStyle/>
          <a:p>
            <a:pPr algn="l"/>
            <a:r>
              <a:rPr lang="en-US" sz="2000" dirty="0"/>
              <a:t>Terraform is an open-source(</a:t>
            </a:r>
            <a:r>
              <a:rPr lang="en-US" sz="2000" dirty="0" err="1"/>
              <a:t>ish</a:t>
            </a:r>
            <a:r>
              <a:rPr lang="en-US" sz="2000" dirty="0"/>
              <a:t>) infrastructure as Code software created by HashiCorp.</a:t>
            </a:r>
          </a:p>
          <a:p>
            <a:pPr algn="l"/>
            <a:endParaRPr lang="en-US" sz="2000" dirty="0"/>
          </a:p>
          <a:p>
            <a:pPr algn="l"/>
            <a:r>
              <a:rPr lang="en-US" sz="2000" dirty="0" err="1"/>
              <a:t>Terrafrom</a:t>
            </a:r>
            <a:r>
              <a:rPr lang="en-US" sz="2000" dirty="0"/>
              <a:t> allows users to manage and provision infrastructure </a:t>
            </a:r>
          </a:p>
          <a:p>
            <a:pPr algn="l"/>
            <a:r>
              <a:rPr lang="en-US" sz="2000" dirty="0"/>
              <a:t>Resources including virtual machines, containers, and other cloud-based resources. </a:t>
            </a:r>
          </a:p>
          <a:p>
            <a:pPr algn="l"/>
            <a:endParaRPr lang="en-US" sz="2000" dirty="0"/>
          </a:p>
          <a:p>
            <a:pPr algn="l"/>
            <a:r>
              <a:rPr lang="en-US" sz="2000" dirty="0"/>
              <a:t>It’s designed to be used with a variety of cloud providers, including AWS, Azure, and GCP. It also supports many OnPrem solutions such as VMWare and OpenShift. </a:t>
            </a:r>
          </a:p>
        </p:txBody>
      </p:sp>
      <p:pic>
        <p:nvPicPr>
          <p:cNvPr id="1026" name="Picture 2" descr="‘Terraform’-ing with Drupal | Opensense Labs">
            <a:extLst>
              <a:ext uri="{FF2B5EF4-FFF2-40B4-BE49-F238E27FC236}">
                <a16:creationId xmlns:a16="http://schemas.microsoft.com/office/drawing/2014/main" id="{63D35C82-D924-B319-1F45-E728FB5AB3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2512" y="1829742"/>
            <a:ext cx="4993882" cy="48742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Big Three: Comparing AWS, Azure and Google Cloud for Computing ...">
            <a:extLst>
              <a:ext uri="{FF2B5EF4-FFF2-40B4-BE49-F238E27FC236}">
                <a16:creationId xmlns:a16="http://schemas.microsoft.com/office/drawing/2014/main" id="{F91E74B9-C619-738D-9B1D-F786D880DE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7971" y="5040639"/>
            <a:ext cx="2777853" cy="166338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Vmware Png Logo - Free Transparent PNG Logos">
            <a:extLst>
              <a:ext uri="{FF2B5EF4-FFF2-40B4-BE49-F238E27FC236}">
                <a16:creationId xmlns:a16="http://schemas.microsoft.com/office/drawing/2014/main" id="{B36F296A-B26D-41A7-1262-ACF2CA8AFE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29793" y="5645115"/>
            <a:ext cx="1695685" cy="10589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Download Openshift Logo In Svg Vector Or Png File Format Logowine">
            <a:extLst>
              <a:ext uri="{FF2B5EF4-FFF2-40B4-BE49-F238E27FC236}">
                <a16:creationId xmlns:a16="http://schemas.microsoft.com/office/drawing/2014/main" id="{BAFC7008-7893-3078-FF0F-A2FEC46A95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01511" y="4784166"/>
            <a:ext cx="2047933" cy="13652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F973D6E-9FE2-8081-6EF1-81037E8875D4}"/>
              </a:ext>
            </a:extLst>
          </p:cNvPr>
          <p:cNvSpPr txBox="1"/>
          <p:nvPr/>
        </p:nvSpPr>
        <p:spPr>
          <a:xfrm>
            <a:off x="3685824" y="5158736"/>
            <a:ext cx="658835" cy="1354217"/>
          </a:xfrm>
          <a:prstGeom prst="rect">
            <a:avLst/>
          </a:prstGeom>
          <a:noFill/>
        </p:spPr>
        <p:txBody>
          <a:bodyPr wrap="none" lIns="0" tIns="0" rIns="0" bIns="0" rtlCol="0">
            <a:spAutoFit/>
          </a:bodyPr>
          <a:lstStyle/>
          <a:p>
            <a:pPr algn="l"/>
            <a:r>
              <a:rPr lang="en-US" sz="8800" dirty="0">
                <a:solidFill>
                  <a:srgbClr val="FF0000"/>
                </a:solidFill>
                <a:latin typeface="Arial" panose="020B0604020202020204" pitchFamily="34" charset="0"/>
                <a:cs typeface="Arial" panose="020B0604020202020204" pitchFamily="34" charset="0"/>
              </a:rPr>
              <a:t>+</a:t>
            </a:r>
          </a:p>
        </p:txBody>
      </p:sp>
      <p:sp>
        <p:nvSpPr>
          <p:cNvPr id="5" name="TextBox 4">
            <a:extLst>
              <a:ext uri="{FF2B5EF4-FFF2-40B4-BE49-F238E27FC236}">
                <a16:creationId xmlns:a16="http://schemas.microsoft.com/office/drawing/2014/main" id="{51ED7CAF-8B40-D33A-616E-80BE50E6D11E}"/>
              </a:ext>
            </a:extLst>
          </p:cNvPr>
          <p:cNvSpPr txBox="1"/>
          <p:nvPr/>
        </p:nvSpPr>
        <p:spPr>
          <a:xfrm>
            <a:off x="6463677" y="5195222"/>
            <a:ext cx="658835" cy="1354217"/>
          </a:xfrm>
          <a:prstGeom prst="rect">
            <a:avLst/>
          </a:prstGeom>
          <a:noFill/>
        </p:spPr>
        <p:txBody>
          <a:bodyPr wrap="none" lIns="0" tIns="0" rIns="0" bIns="0" rtlCol="0">
            <a:spAutoFit/>
          </a:bodyPr>
          <a:lstStyle/>
          <a:p>
            <a:pPr algn="l"/>
            <a:r>
              <a:rPr lang="en-US" sz="8800" dirty="0">
                <a:solidFill>
                  <a:srgbClr val="FF0000"/>
                </a:solidFill>
                <a:latin typeface="Arial" panose="020B0604020202020204" pitchFamily="34" charset="0"/>
                <a:cs typeface="Arial" panose="020B0604020202020204" pitchFamily="34" charset="0"/>
              </a:rPr>
              <a:t>=</a:t>
            </a:r>
          </a:p>
        </p:txBody>
      </p:sp>
      <p:pic>
        <p:nvPicPr>
          <p:cNvPr id="1038" name="Picture 14" descr="Logo, company name&#10;&#10;Description automatically generated">
            <a:extLst>
              <a:ext uri="{FF2B5EF4-FFF2-40B4-BE49-F238E27FC236}">
                <a16:creationId xmlns:a16="http://schemas.microsoft.com/office/drawing/2014/main" id="{AF84A618-A813-2EC7-6E19-E557DCEBABF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8208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1">
            <a:extLst>
              <a:ext uri="{FF2B5EF4-FFF2-40B4-BE49-F238E27FC236}">
                <a16:creationId xmlns:a16="http://schemas.microsoft.com/office/drawing/2014/main" id="{397B9D27-2999-017D-AEFF-8E2E20FF0308}"/>
              </a:ext>
            </a:extLst>
          </p:cNvPr>
          <p:cNvSpPr>
            <a:spLocks noGrp="1"/>
          </p:cNvSpPr>
          <p:nvPr>
            <p:ph type="body" sz="quarter" idx="18"/>
          </p:nvPr>
        </p:nvSpPr>
        <p:spPr>
          <a:xfrm>
            <a:off x="1163637" y="3584629"/>
            <a:ext cx="6372225" cy="492443"/>
          </a:xfrm>
        </p:spPr>
        <p:txBody>
          <a:bodyPr/>
          <a:lstStyle/>
          <a:p>
            <a:r>
              <a:rPr lang="en-US" sz="3200" dirty="0">
                <a:solidFill>
                  <a:schemeClr val="tx1"/>
                </a:solidFill>
              </a:rPr>
              <a:t>Benjamin Mitchell</a:t>
            </a:r>
          </a:p>
        </p:txBody>
      </p:sp>
      <p:pic>
        <p:nvPicPr>
          <p:cNvPr id="5" name="Content Placeholder 4" descr="Person holding a puzzle piece">
            <a:extLst>
              <a:ext uri="{FF2B5EF4-FFF2-40B4-BE49-F238E27FC236}">
                <a16:creationId xmlns:a16="http://schemas.microsoft.com/office/drawing/2014/main" id="{EF72BE1E-77B4-44CB-A280-CFA7D8587841}"/>
              </a:ext>
            </a:extLst>
          </p:cNvPr>
          <p:cNvPicPr>
            <a:picLocks noGrp="1" noChangeAspect="1"/>
          </p:cNvPicPr>
          <p:nvPr>
            <p:ph type="pic" sz="quarter" idx="19"/>
          </p:nvPr>
        </p:nvPicPr>
        <p:blipFill>
          <a:blip r:embed="rId3"/>
          <a:srcRect l="28499" r="28467" b="-1"/>
          <a:stretch/>
        </p:blipFill>
        <p:spPr>
          <a:xfrm>
            <a:off x="7835900" y="10"/>
            <a:ext cx="4356100" cy="6857990"/>
          </a:xfrm>
          <a:noFill/>
        </p:spPr>
      </p:pic>
      <p:sp>
        <p:nvSpPr>
          <p:cNvPr id="4" name="Content Placeholder 3">
            <a:extLst>
              <a:ext uri="{FF2B5EF4-FFF2-40B4-BE49-F238E27FC236}">
                <a16:creationId xmlns:a16="http://schemas.microsoft.com/office/drawing/2014/main" id="{91BF39AD-7E40-8535-7A1D-24912F8DEDF5}"/>
              </a:ext>
            </a:extLst>
          </p:cNvPr>
          <p:cNvSpPr>
            <a:spLocks noGrp="1"/>
          </p:cNvSpPr>
          <p:nvPr>
            <p:ph type="body" sz="quarter" idx="20"/>
          </p:nvPr>
        </p:nvSpPr>
        <p:spPr>
          <a:xfrm>
            <a:off x="1163638" y="4077072"/>
            <a:ext cx="6372225" cy="1409700"/>
          </a:xfrm>
        </p:spPr>
        <p:txBody>
          <a:bodyPr wrap="square">
            <a:normAutofit/>
          </a:bodyPr>
          <a:lstStyle/>
          <a:p>
            <a:pPr>
              <a:spcAft>
                <a:spcPts val="600"/>
              </a:spcAft>
            </a:pPr>
            <a:r>
              <a:rPr lang="en-US" sz="2000" dirty="0">
                <a:solidFill>
                  <a:schemeClr val="tx1"/>
                </a:solidFill>
              </a:rPr>
              <a:t>Sr. Cloud Solution Architect</a:t>
            </a:r>
          </a:p>
          <a:p>
            <a:pPr>
              <a:spcAft>
                <a:spcPts val="600"/>
              </a:spcAft>
            </a:pPr>
            <a:r>
              <a:rPr lang="en-US" sz="2000" dirty="0">
                <a:solidFill>
                  <a:schemeClr val="tx1"/>
                </a:solidFill>
              </a:rPr>
              <a:t>Microsoft</a:t>
            </a:r>
          </a:p>
        </p:txBody>
      </p:sp>
      <p:sp>
        <p:nvSpPr>
          <p:cNvPr id="2" name="Title 1">
            <a:extLst>
              <a:ext uri="{FF2B5EF4-FFF2-40B4-BE49-F238E27FC236}">
                <a16:creationId xmlns:a16="http://schemas.microsoft.com/office/drawing/2014/main" id="{BD157D69-7E79-B098-7B2C-79B677DB2868}"/>
              </a:ext>
            </a:extLst>
          </p:cNvPr>
          <p:cNvSpPr>
            <a:spLocks noGrp="1"/>
          </p:cNvSpPr>
          <p:nvPr>
            <p:ph type="title"/>
          </p:nvPr>
        </p:nvSpPr>
        <p:spPr>
          <a:xfrm>
            <a:off x="1163638" y="2025650"/>
            <a:ext cx="6372225" cy="553998"/>
          </a:xfrm>
        </p:spPr>
        <p:txBody>
          <a:bodyPr wrap="square" anchor="t">
            <a:normAutofit/>
          </a:bodyPr>
          <a:lstStyle/>
          <a:p>
            <a:r>
              <a:rPr lang="en-US"/>
              <a:t>Introductions</a:t>
            </a:r>
          </a:p>
        </p:txBody>
      </p:sp>
    </p:spTree>
    <p:extLst>
      <p:ext uri="{BB962C8B-B14F-4D97-AF65-F5344CB8AC3E}">
        <p14:creationId xmlns:p14="http://schemas.microsoft.com/office/powerpoint/2010/main" val="236398711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65B33-DDD6-E00B-BAB3-EC8FAEC5C6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5E2D4B-B5C1-372A-7BB3-4436581B730E}"/>
              </a:ext>
            </a:extLst>
          </p:cNvPr>
          <p:cNvSpPr>
            <a:spLocks noGrp="1"/>
          </p:cNvSpPr>
          <p:nvPr>
            <p:ph type="title"/>
          </p:nvPr>
        </p:nvSpPr>
        <p:spPr/>
        <p:txBody>
          <a:bodyPr/>
          <a:lstStyle/>
          <a:p>
            <a:r>
              <a:rPr lang="en-US" dirty="0"/>
              <a:t>Terraform Filename Conventions</a:t>
            </a:r>
          </a:p>
        </p:txBody>
      </p:sp>
      <p:pic>
        <p:nvPicPr>
          <p:cNvPr id="3" name="Picture 14" descr="Logo, company name&#10;&#10;Description automatically generated">
            <a:extLst>
              <a:ext uri="{FF2B5EF4-FFF2-40B4-BE49-F238E27FC236}">
                <a16:creationId xmlns:a16="http://schemas.microsoft.com/office/drawing/2014/main" id="{3B743A22-FB82-5D00-2519-35B10C3A6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7974D67-70D2-2B59-20B8-8F44919005F3}"/>
              </a:ext>
              <a:ext uri="{C183D7F6-B498-43B3-948B-1728B52AA6E4}">
                <adec:decorative xmlns:adec="http://schemas.microsoft.com/office/drawing/2017/decorative" val="1"/>
              </a:ext>
            </a:extLst>
          </p:cNvPr>
          <p:cNvSpPr/>
          <p:nvPr/>
        </p:nvSpPr>
        <p:spPr bwMode="auto">
          <a:xfrm>
            <a:off x="485046" y="1437299"/>
            <a:ext cx="11045019" cy="4328248"/>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marL="285750"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A terraform module is a folder with one or more .</a:t>
            </a:r>
            <a:r>
              <a:rPr lang="en-GB" sz="2000" dirty="0" err="1">
                <a:solidFill>
                  <a:schemeClr val="tx1"/>
                </a:solidFill>
                <a:cs typeface="Segoe UI Semibold" panose="020B0702040204020203" pitchFamily="34" charset="0"/>
              </a:rPr>
              <a:t>tf</a:t>
            </a:r>
            <a:r>
              <a:rPr lang="en-GB" sz="2000" dirty="0">
                <a:solidFill>
                  <a:schemeClr val="tx1"/>
                </a:solidFill>
                <a:cs typeface="Segoe UI Semibold" panose="020B0702040204020203" pitchFamily="34" charset="0"/>
              </a:rPr>
              <a:t> files in it</a:t>
            </a:r>
          </a:p>
          <a:p>
            <a:pPr marL="285750"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The name of the files does not matter as long as it ends with .</a:t>
            </a:r>
            <a:r>
              <a:rPr lang="en-GB" sz="2000" dirty="0" err="1">
                <a:solidFill>
                  <a:schemeClr val="tx1"/>
                </a:solidFill>
                <a:cs typeface="Segoe UI Semibold" panose="020B0702040204020203" pitchFamily="34" charset="0"/>
              </a:rPr>
              <a:t>tf</a:t>
            </a:r>
            <a:endParaRPr lang="en-GB" sz="2000" dirty="0">
              <a:solidFill>
                <a:schemeClr val="tx1"/>
              </a:solidFill>
              <a:cs typeface="Segoe UI Semibold" panose="020B0702040204020203" pitchFamily="34" charset="0"/>
            </a:endParaRPr>
          </a:p>
          <a:p>
            <a:pPr marL="285750"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Terraform loads all the .</a:t>
            </a:r>
            <a:r>
              <a:rPr lang="en-GB" sz="2000" dirty="0" err="1">
                <a:solidFill>
                  <a:schemeClr val="tx1"/>
                </a:solidFill>
                <a:cs typeface="Segoe UI Semibold" panose="020B0702040204020203" pitchFamily="34" charset="0"/>
              </a:rPr>
              <a:t>tf</a:t>
            </a:r>
            <a:r>
              <a:rPr lang="en-GB" sz="2000" dirty="0">
                <a:solidFill>
                  <a:schemeClr val="tx1"/>
                </a:solidFill>
                <a:cs typeface="Segoe UI Semibold" panose="020B0702040204020203" pitchFamily="34" charset="0"/>
              </a:rPr>
              <a:t> files into memory and combines them</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Subfolders are ignored</a:t>
            </a:r>
          </a:p>
          <a:p>
            <a:pPr marL="285750"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There is a convention for variables and outputs, but there is no validation to enforce it</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Variables: variables.tf</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Outputs: outputs.tf</a:t>
            </a:r>
          </a:p>
          <a:p>
            <a:pPr marL="285750"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It also common to see the following convention:</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Locals: locals.tf</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Only one code file: main.tf</a:t>
            </a:r>
          </a:p>
          <a:p>
            <a:pPr marL="742950" lvl="1" indent="-285750" defTabSz="932563">
              <a:spcBef>
                <a:spcPts val="300"/>
              </a:spcBef>
              <a:spcAft>
                <a:spcPts val="200"/>
              </a:spcAft>
              <a:buFont typeface="Arial" panose="020B0604020202020204" pitchFamily="34" charset="0"/>
              <a:buChar char="•"/>
            </a:pPr>
            <a:r>
              <a:rPr lang="en-GB" sz="2000" dirty="0">
                <a:solidFill>
                  <a:schemeClr val="tx1"/>
                </a:solidFill>
                <a:cs typeface="Segoe UI Semibold" panose="020B0702040204020203" pitchFamily="34" charset="0"/>
              </a:rPr>
              <a:t>Terraform and provider blocks: terraform.tf</a:t>
            </a:r>
          </a:p>
          <a:p>
            <a:pPr marL="285750" indent="-285750" defTabSz="932563">
              <a:spcBef>
                <a:spcPts val="300"/>
              </a:spcBef>
              <a:spcAft>
                <a:spcPts val="200"/>
              </a:spcAft>
              <a:buFont typeface="Arial" panose="020B0604020202020204" pitchFamily="34" charset="0"/>
              <a:buChar char="•"/>
            </a:pPr>
            <a:endParaRPr lang="en-GB" dirty="0">
              <a:solidFill>
                <a:schemeClr val="tx1"/>
              </a:solidFill>
              <a:cs typeface="Segoe UI Semibold" panose="020B0702040204020203" pitchFamily="34" charset="0"/>
            </a:endParaRPr>
          </a:p>
          <a:p>
            <a:pPr marL="285750" indent="-285750" defTabSz="932563">
              <a:spcBef>
                <a:spcPts val="300"/>
              </a:spcBef>
              <a:spcAft>
                <a:spcPts val="200"/>
              </a:spcAft>
              <a:buFont typeface="Arial" panose="020B0604020202020204" pitchFamily="34" charset="0"/>
              <a:buChar char="•"/>
            </a:pPr>
            <a:endParaRPr lang="en-GB" dirty="0">
              <a:solidFill>
                <a:schemeClr val="tx1"/>
              </a:solidFill>
              <a:cs typeface="Segoe UI Semibold" panose="020B0702040204020203" pitchFamily="34" charset="0"/>
            </a:endParaRPr>
          </a:p>
        </p:txBody>
      </p:sp>
    </p:spTree>
    <p:extLst>
      <p:ext uri="{BB962C8B-B14F-4D97-AF65-F5344CB8AC3E}">
        <p14:creationId xmlns:p14="http://schemas.microsoft.com/office/powerpoint/2010/main" val="224667630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F39E5-F1E7-DEEB-F299-A2484227D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8DF8F3-6B39-D5FD-6640-85AEE584C4FD}"/>
              </a:ext>
            </a:extLst>
          </p:cNvPr>
          <p:cNvSpPr>
            <a:spLocks noGrp="1"/>
          </p:cNvSpPr>
          <p:nvPr>
            <p:ph type="title"/>
          </p:nvPr>
        </p:nvSpPr>
        <p:spPr>
          <a:xfrm>
            <a:off x="588263" y="457200"/>
            <a:ext cx="11018520" cy="553998"/>
          </a:xfrm>
        </p:spPr>
        <p:txBody>
          <a:bodyPr wrap="square" anchor="ctr">
            <a:normAutofit/>
          </a:bodyPr>
          <a:lstStyle/>
          <a:p>
            <a:r>
              <a:rPr lang="en-GB" dirty="0"/>
              <a:t>Terraform Syntax</a:t>
            </a:r>
          </a:p>
        </p:txBody>
      </p:sp>
      <p:pic>
        <p:nvPicPr>
          <p:cNvPr id="3" name="Picture 14" descr="Logo, company name&#10;&#10;Description automatically generated">
            <a:extLst>
              <a:ext uri="{FF2B5EF4-FFF2-40B4-BE49-F238E27FC236}">
                <a16:creationId xmlns:a16="http://schemas.microsoft.com/office/drawing/2014/main" id="{125C1A79-574A-0AA5-D43C-3CC264E98D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AFA845B-5785-A307-F9F7-FCA3498B0428}"/>
              </a:ext>
            </a:extLst>
          </p:cNvPr>
          <p:cNvSpPr>
            <a:spLocks/>
          </p:cNvSpPr>
          <p:nvPr/>
        </p:nvSpPr>
        <p:spPr bwMode="auto">
          <a:xfrm>
            <a:off x="588263" y="1500347"/>
            <a:ext cx="4492410" cy="3755278"/>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1200" b="0" dirty="0">
                <a:solidFill>
                  <a:srgbClr val="4EC9B0"/>
                </a:solidFill>
                <a:effectLst/>
                <a:latin typeface="Consolas" panose="020B0609020204030204" pitchFamily="49" charset="0"/>
              </a:rPr>
              <a:t>terraform</a:t>
            </a:r>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  </a:t>
            </a:r>
            <a:r>
              <a:rPr lang="en-GB" sz="1200" b="0" dirty="0" err="1">
                <a:solidFill>
                  <a:srgbClr val="4EC9B0"/>
                </a:solidFill>
                <a:effectLst/>
                <a:latin typeface="Consolas" panose="020B0609020204030204" pitchFamily="49" charset="0"/>
              </a:rPr>
              <a:t>required_providers</a:t>
            </a:r>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    </a:t>
            </a:r>
            <a:r>
              <a:rPr lang="en-GB" sz="1200" b="0" dirty="0" err="1">
                <a:solidFill>
                  <a:srgbClr val="9CDCFE"/>
                </a:solidFill>
                <a:effectLst/>
                <a:latin typeface="Consolas" panose="020B0609020204030204" pitchFamily="49" charset="0"/>
              </a:rPr>
              <a:t>azurerm</a:t>
            </a:r>
            <a:r>
              <a:rPr lang="en-GB" sz="1200" b="0" dirty="0">
                <a:solidFill>
                  <a:srgbClr val="9CDCFE"/>
                </a:solidFill>
                <a:effectLst/>
                <a:latin typeface="Consolas" panose="020B0609020204030204" pitchFamily="49" charset="0"/>
              </a:rPr>
              <a:t> </a:t>
            </a:r>
            <a:r>
              <a:rPr lang="en-GB" sz="1200" b="0" dirty="0">
                <a:solidFill>
                  <a:srgbClr val="D4D4D4"/>
                </a:solidFill>
                <a:effectLst/>
                <a:latin typeface="Consolas" panose="020B0609020204030204" pitchFamily="49" charset="0"/>
              </a:rPr>
              <a:t>=</a:t>
            </a:r>
            <a:r>
              <a:rPr lang="en-GB" sz="1200" b="0" dirty="0">
                <a:solidFill>
                  <a:srgbClr val="9CDCFE"/>
                </a:solidFill>
                <a:effectLst/>
                <a:latin typeface="Consolas" panose="020B0609020204030204" pitchFamily="49" charset="0"/>
              </a:rPr>
              <a:t> </a:t>
            </a:r>
            <a:r>
              <a:rPr lang="en-GB" sz="1200" b="0" dirty="0">
                <a:solidFill>
                  <a:srgbClr val="CCCCCC"/>
                </a:solidFill>
                <a:effectLst/>
                <a:latin typeface="Consolas" panose="020B0609020204030204" pitchFamily="49" charset="0"/>
              </a:rPr>
              <a:t>{</a:t>
            </a:r>
          </a:p>
          <a:p>
            <a:r>
              <a:rPr lang="en-GB" sz="1200" b="0" dirty="0">
                <a:solidFill>
                  <a:srgbClr val="CCCCCC"/>
                </a:solidFill>
                <a:effectLst/>
                <a:latin typeface="Consolas" panose="020B0609020204030204" pitchFamily="49" charset="0"/>
              </a:rPr>
              <a:t>      </a:t>
            </a:r>
            <a:r>
              <a:rPr lang="en-GB" sz="1200" b="0" dirty="0">
                <a:solidFill>
                  <a:srgbClr val="9CDCFE"/>
                </a:solidFill>
                <a:effectLst/>
                <a:latin typeface="Consolas" panose="020B0609020204030204" pitchFamily="49" charset="0"/>
              </a:rPr>
              <a:t>source</a:t>
            </a:r>
            <a:r>
              <a:rPr lang="en-GB" sz="1200" b="0" dirty="0">
                <a:solidFill>
                  <a:srgbClr val="CCCCCC"/>
                </a:solidFill>
                <a:effectLst/>
                <a:latin typeface="Consolas" panose="020B0609020204030204" pitchFamily="49" charset="0"/>
              </a:rPr>
              <a:t>  </a:t>
            </a:r>
            <a:r>
              <a:rPr lang="en-GB" sz="1200" b="0" dirty="0">
                <a:solidFill>
                  <a:srgbClr val="D4D4D4"/>
                </a:solidFill>
                <a:effectLst/>
                <a:latin typeface="Consolas" panose="020B0609020204030204" pitchFamily="49" charset="0"/>
              </a:rPr>
              <a:t>=</a:t>
            </a:r>
            <a:r>
              <a:rPr lang="en-GB" sz="1200" b="0" dirty="0">
                <a:solidFill>
                  <a:srgbClr val="CCCCCC"/>
                </a:solidFill>
                <a:effectLst/>
                <a:latin typeface="Consolas" panose="020B0609020204030204" pitchFamily="49" charset="0"/>
              </a:rPr>
              <a:t> </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hashicorp</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azurerm</a:t>
            </a:r>
            <a:r>
              <a:rPr lang="en-GB" sz="1200" b="0" dirty="0">
                <a:solidFill>
                  <a:srgbClr val="CE9178"/>
                </a:solidFill>
                <a:effectLst/>
                <a:latin typeface="Consolas" panose="020B0609020204030204" pitchFamily="49" charset="0"/>
              </a:rPr>
              <a:t>"</a:t>
            </a:r>
            <a:endParaRPr lang="en-GB" sz="1200" b="0" dirty="0">
              <a:solidFill>
                <a:srgbClr val="CCCCCC"/>
              </a:solidFill>
              <a:effectLst/>
              <a:latin typeface="Consolas" panose="020B0609020204030204" pitchFamily="49" charset="0"/>
            </a:endParaRPr>
          </a:p>
          <a:p>
            <a:r>
              <a:rPr lang="en-GB" sz="1200" b="0" dirty="0">
                <a:solidFill>
                  <a:srgbClr val="CCCCCC"/>
                </a:solidFill>
                <a:effectLst/>
                <a:latin typeface="Consolas" panose="020B0609020204030204" pitchFamily="49" charset="0"/>
              </a:rPr>
              <a:t>      </a:t>
            </a:r>
            <a:r>
              <a:rPr lang="en-GB" sz="1200" b="0" dirty="0">
                <a:solidFill>
                  <a:srgbClr val="9CDCFE"/>
                </a:solidFill>
                <a:effectLst/>
                <a:latin typeface="Consolas" panose="020B0609020204030204" pitchFamily="49" charset="0"/>
              </a:rPr>
              <a:t>version</a:t>
            </a:r>
            <a:r>
              <a:rPr lang="en-GB" sz="1200" b="0" dirty="0">
                <a:solidFill>
                  <a:srgbClr val="CCCCCC"/>
                </a:solidFill>
                <a:effectLst/>
                <a:latin typeface="Consolas" panose="020B0609020204030204" pitchFamily="49" charset="0"/>
              </a:rPr>
              <a:t> </a:t>
            </a:r>
            <a:r>
              <a:rPr lang="en-GB" sz="1200" b="0" dirty="0">
                <a:solidFill>
                  <a:srgbClr val="D4D4D4"/>
                </a:solidFill>
                <a:effectLst/>
                <a:latin typeface="Consolas" panose="020B0609020204030204" pitchFamily="49" charset="0"/>
              </a:rPr>
              <a:t>=</a:t>
            </a:r>
            <a:r>
              <a:rPr lang="en-GB" sz="1200" b="0" dirty="0">
                <a:solidFill>
                  <a:srgbClr val="CCCCCC"/>
                </a:solidFill>
                <a:effectLst/>
                <a:latin typeface="Consolas" panose="020B0609020204030204" pitchFamily="49" charset="0"/>
              </a:rPr>
              <a:t> </a:t>
            </a:r>
            <a:r>
              <a:rPr lang="en-GB" sz="1200" b="0" dirty="0">
                <a:solidFill>
                  <a:srgbClr val="CE9178"/>
                </a:solidFill>
                <a:effectLst/>
                <a:latin typeface="Consolas" panose="020B0609020204030204" pitchFamily="49" charset="0"/>
              </a:rPr>
              <a:t>"~&gt; 4.0"</a:t>
            </a:r>
            <a:endParaRPr lang="en-GB" sz="1200" b="0" dirty="0">
              <a:solidFill>
                <a:srgbClr val="CCCCCC"/>
              </a:solidFill>
              <a:effectLst/>
              <a:latin typeface="Consolas" panose="020B0609020204030204" pitchFamily="49" charset="0"/>
            </a:endParaRPr>
          </a:p>
          <a:p>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a:t>
            </a:r>
          </a:p>
          <a:p>
            <a:br>
              <a:rPr lang="en-GB" sz="1200" b="0" dirty="0">
                <a:solidFill>
                  <a:srgbClr val="CCCCCC"/>
                </a:solidFill>
                <a:effectLst/>
                <a:latin typeface="Consolas" panose="020B0609020204030204" pitchFamily="49" charset="0"/>
              </a:rPr>
            </a:br>
            <a:r>
              <a:rPr lang="en-GB" sz="1200" b="0" dirty="0">
                <a:solidFill>
                  <a:srgbClr val="4EC9B0"/>
                </a:solidFill>
                <a:effectLst/>
                <a:latin typeface="Consolas" panose="020B0609020204030204" pitchFamily="49" charset="0"/>
              </a:rPr>
              <a:t>provider</a:t>
            </a:r>
            <a:r>
              <a:rPr lang="en-GB" sz="1200" b="0" dirty="0">
                <a:solidFill>
                  <a:srgbClr val="CCCCCC"/>
                </a:solidFill>
                <a:effectLst/>
                <a:latin typeface="Consolas" panose="020B0609020204030204" pitchFamily="49" charset="0"/>
              </a:rPr>
              <a:t> </a:t>
            </a:r>
            <a:r>
              <a:rPr lang="en-GB" sz="1200" b="0" dirty="0">
                <a:solidFill>
                  <a:srgbClr val="4FC1FF"/>
                </a:solidFill>
                <a:effectLst/>
                <a:latin typeface="Consolas" panose="020B0609020204030204" pitchFamily="49" charset="0"/>
              </a:rPr>
              <a:t>"</a:t>
            </a:r>
            <a:r>
              <a:rPr lang="en-GB" sz="1200" b="0" dirty="0" err="1">
                <a:solidFill>
                  <a:srgbClr val="4FC1FF"/>
                </a:solidFill>
                <a:effectLst/>
                <a:latin typeface="Consolas" panose="020B0609020204030204" pitchFamily="49" charset="0"/>
              </a:rPr>
              <a:t>azurerm</a:t>
            </a:r>
            <a:r>
              <a:rPr lang="en-GB" sz="1200" b="0" dirty="0">
                <a:solidFill>
                  <a:srgbClr val="4FC1FF"/>
                </a:solidFill>
                <a:effectLst/>
                <a:latin typeface="Consolas" panose="020B0609020204030204" pitchFamily="49" charset="0"/>
              </a:rPr>
              <a:t>"</a:t>
            </a:r>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  </a:t>
            </a:r>
            <a:r>
              <a:rPr lang="en-GB" sz="1200" b="0" dirty="0">
                <a:solidFill>
                  <a:srgbClr val="4EC9B0"/>
                </a:solidFill>
                <a:effectLst/>
                <a:latin typeface="Consolas" panose="020B0609020204030204" pitchFamily="49" charset="0"/>
              </a:rPr>
              <a:t>features</a:t>
            </a:r>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a:t>
            </a:r>
          </a:p>
          <a:p>
            <a:br>
              <a:rPr lang="en-GB" sz="1200" b="0" dirty="0">
                <a:solidFill>
                  <a:srgbClr val="CCCCCC"/>
                </a:solidFill>
                <a:effectLst/>
                <a:latin typeface="Consolas" panose="020B0609020204030204" pitchFamily="49" charset="0"/>
              </a:rPr>
            </a:br>
            <a:r>
              <a:rPr lang="en-GB" sz="1200" b="0" dirty="0">
                <a:solidFill>
                  <a:srgbClr val="4EC9B0"/>
                </a:solidFill>
                <a:effectLst/>
                <a:latin typeface="Consolas" panose="020B0609020204030204" pitchFamily="49" charset="0"/>
              </a:rPr>
              <a:t>resource</a:t>
            </a:r>
            <a:r>
              <a:rPr lang="en-GB" sz="1200" b="0" dirty="0">
                <a:solidFill>
                  <a:srgbClr val="CCCCCC"/>
                </a:solidFill>
                <a:effectLst/>
                <a:latin typeface="Consolas" panose="020B0609020204030204" pitchFamily="49" charset="0"/>
              </a:rPr>
              <a:t> </a:t>
            </a:r>
            <a:r>
              <a:rPr lang="en-GB" sz="1200" b="0" dirty="0">
                <a:solidFill>
                  <a:srgbClr val="4FC1FF"/>
                </a:solidFill>
                <a:effectLst/>
                <a:latin typeface="Consolas" panose="020B0609020204030204" pitchFamily="49" charset="0"/>
              </a:rPr>
              <a:t>"</a:t>
            </a:r>
            <a:r>
              <a:rPr lang="en-GB" sz="1200" b="0" dirty="0" err="1">
                <a:solidFill>
                  <a:srgbClr val="4FC1FF"/>
                </a:solidFill>
                <a:effectLst/>
                <a:latin typeface="Consolas" panose="020B0609020204030204" pitchFamily="49" charset="0"/>
              </a:rPr>
              <a:t>azurerm_resource_group</a:t>
            </a:r>
            <a:r>
              <a:rPr lang="en-GB" sz="1200" b="0" dirty="0">
                <a:solidFill>
                  <a:srgbClr val="4FC1FF"/>
                </a:solidFill>
                <a:effectLst/>
                <a:latin typeface="Consolas" panose="020B0609020204030204" pitchFamily="49" charset="0"/>
              </a:rPr>
              <a:t>"</a:t>
            </a:r>
            <a:r>
              <a:rPr lang="en-GB" sz="1200" b="0" dirty="0">
                <a:solidFill>
                  <a:srgbClr val="CCCCCC"/>
                </a:solidFill>
                <a:effectLst/>
                <a:latin typeface="Consolas" panose="020B0609020204030204" pitchFamily="49" charset="0"/>
              </a:rPr>
              <a:t> </a:t>
            </a:r>
            <a:r>
              <a:rPr lang="en-GB" sz="1200" b="0" dirty="0">
                <a:solidFill>
                  <a:srgbClr val="4FC1FF"/>
                </a:solidFill>
                <a:effectLst/>
                <a:latin typeface="Consolas" panose="020B0609020204030204" pitchFamily="49" charset="0"/>
              </a:rPr>
              <a:t>"example"</a:t>
            </a:r>
            <a:r>
              <a:rPr lang="en-GB" sz="1200" b="0" dirty="0">
                <a:solidFill>
                  <a:srgbClr val="CCCCCC"/>
                </a:solidFill>
                <a:effectLst/>
                <a:latin typeface="Consolas" panose="020B0609020204030204" pitchFamily="49" charset="0"/>
              </a:rPr>
              <a:t> {</a:t>
            </a:r>
          </a:p>
          <a:p>
            <a:r>
              <a:rPr lang="en-GB" sz="1200" b="0" dirty="0">
                <a:solidFill>
                  <a:srgbClr val="CCCCCC"/>
                </a:solidFill>
                <a:effectLst/>
                <a:latin typeface="Consolas" panose="020B0609020204030204" pitchFamily="49" charset="0"/>
              </a:rPr>
              <a:t>  </a:t>
            </a:r>
            <a:r>
              <a:rPr lang="en-GB" sz="1200" b="0" dirty="0">
                <a:solidFill>
                  <a:srgbClr val="9CDCFE"/>
                </a:solidFill>
                <a:effectLst/>
                <a:latin typeface="Consolas" panose="020B0609020204030204" pitchFamily="49" charset="0"/>
              </a:rPr>
              <a:t>name     </a:t>
            </a:r>
            <a:r>
              <a:rPr lang="en-GB" sz="1200" b="0" dirty="0">
                <a:solidFill>
                  <a:srgbClr val="D4D4D4"/>
                </a:solidFill>
                <a:effectLst/>
                <a:latin typeface="Consolas" panose="020B0609020204030204" pitchFamily="49" charset="0"/>
              </a:rPr>
              <a:t>=</a:t>
            </a:r>
            <a:r>
              <a:rPr lang="en-GB" sz="1200" b="0" dirty="0">
                <a:solidFill>
                  <a:srgbClr val="9CDCFE"/>
                </a:solidFill>
                <a:effectLst/>
                <a:latin typeface="Consolas" panose="020B0609020204030204" pitchFamily="49" charset="0"/>
              </a:rPr>
              <a:t> </a:t>
            </a:r>
            <a:r>
              <a:rPr lang="en-GB" sz="1200" b="0" dirty="0">
                <a:solidFill>
                  <a:srgbClr val="CE9178"/>
                </a:solidFill>
                <a:effectLst/>
                <a:latin typeface="Consolas" panose="020B0609020204030204" pitchFamily="49" charset="0"/>
              </a:rPr>
              <a:t>"</a:t>
            </a:r>
            <a:r>
              <a:rPr lang="en-GB" sz="1200" b="0" dirty="0" err="1">
                <a:solidFill>
                  <a:srgbClr val="CE9178"/>
                </a:solidFill>
                <a:effectLst/>
                <a:latin typeface="Consolas" panose="020B0609020204030204" pitchFamily="49" charset="0"/>
              </a:rPr>
              <a:t>rg</a:t>
            </a:r>
            <a:r>
              <a:rPr lang="en-GB" sz="1200" b="0" dirty="0">
                <a:solidFill>
                  <a:srgbClr val="CE9178"/>
                </a:solidFill>
                <a:effectLst/>
                <a:latin typeface="Consolas" panose="020B0609020204030204" pitchFamily="49" charset="0"/>
              </a:rPr>
              <a:t>-demo"</a:t>
            </a:r>
            <a:endParaRPr lang="en-GB" sz="1200" b="0" dirty="0">
              <a:solidFill>
                <a:srgbClr val="CCCCCC"/>
              </a:solidFill>
              <a:effectLst/>
              <a:latin typeface="Consolas" panose="020B0609020204030204" pitchFamily="49" charset="0"/>
            </a:endParaRPr>
          </a:p>
          <a:p>
            <a:r>
              <a:rPr lang="en-GB" sz="1200" b="0" dirty="0">
                <a:solidFill>
                  <a:srgbClr val="CCCCCC"/>
                </a:solidFill>
                <a:effectLst/>
                <a:latin typeface="Consolas" panose="020B0609020204030204" pitchFamily="49" charset="0"/>
              </a:rPr>
              <a:t>  </a:t>
            </a:r>
            <a:r>
              <a:rPr lang="en-GB" sz="1200" b="0" dirty="0">
                <a:solidFill>
                  <a:srgbClr val="9CDCFE"/>
                </a:solidFill>
                <a:effectLst/>
                <a:latin typeface="Consolas" panose="020B0609020204030204" pitchFamily="49" charset="0"/>
              </a:rPr>
              <a:t>location </a:t>
            </a:r>
            <a:r>
              <a:rPr lang="en-GB" sz="1200" b="0" dirty="0">
                <a:solidFill>
                  <a:srgbClr val="D4D4D4"/>
                </a:solidFill>
                <a:effectLst/>
                <a:latin typeface="Consolas" panose="020B0609020204030204" pitchFamily="49" charset="0"/>
              </a:rPr>
              <a:t>=</a:t>
            </a:r>
            <a:r>
              <a:rPr lang="en-GB" sz="1200" b="0" dirty="0">
                <a:solidFill>
                  <a:srgbClr val="9CDCFE"/>
                </a:solidFill>
                <a:effectLst/>
                <a:latin typeface="Consolas" panose="020B0609020204030204" pitchFamily="49" charset="0"/>
              </a:rPr>
              <a:t> </a:t>
            </a:r>
            <a:r>
              <a:rPr lang="en-GB" sz="1200" b="0" dirty="0">
                <a:solidFill>
                  <a:srgbClr val="CE9178"/>
                </a:solidFill>
                <a:effectLst/>
                <a:latin typeface="Consolas" panose="020B0609020204030204" pitchFamily="49" charset="0"/>
              </a:rPr>
              <a:t>"UK South"</a:t>
            </a:r>
            <a:endParaRPr lang="en-GB" sz="1200" b="0" dirty="0">
              <a:solidFill>
                <a:srgbClr val="CCCCCC"/>
              </a:solidFill>
              <a:effectLst/>
              <a:latin typeface="Consolas" panose="020B0609020204030204" pitchFamily="49" charset="0"/>
            </a:endParaRPr>
          </a:p>
          <a:p>
            <a:r>
              <a:rPr lang="en-GB" sz="1200" b="0" dirty="0">
                <a:solidFill>
                  <a:srgbClr val="CCCCCC"/>
                </a:solidFill>
                <a:effectLst/>
                <a:latin typeface="Consolas" panose="020B0609020204030204" pitchFamily="49" charset="0"/>
              </a:rPr>
              <a:t>}</a:t>
            </a:r>
          </a:p>
          <a:p>
            <a:br>
              <a:rPr lang="en-GB" sz="1200" b="0" dirty="0">
                <a:solidFill>
                  <a:srgbClr val="CCCCCC"/>
                </a:solidFill>
                <a:effectLst/>
                <a:latin typeface="Consolas" panose="020B0609020204030204" pitchFamily="49" charset="0"/>
              </a:rPr>
            </a:br>
            <a:endParaRPr lang="en-GB" sz="12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10" name="Speech Bubble: Rectangle with Corners Rounded 9">
            <a:extLst>
              <a:ext uri="{FF2B5EF4-FFF2-40B4-BE49-F238E27FC236}">
                <a16:creationId xmlns:a16="http://schemas.microsoft.com/office/drawing/2014/main" id="{F2C57596-B242-E906-69B4-1A4A2F3EB4DB}"/>
              </a:ext>
            </a:extLst>
          </p:cNvPr>
          <p:cNvSpPr/>
          <p:nvPr/>
        </p:nvSpPr>
        <p:spPr bwMode="auto">
          <a:xfrm>
            <a:off x="5906725" y="1437299"/>
            <a:ext cx="1320799" cy="808382"/>
          </a:xfrm>
          <a:prstGeom prst="wedgeRoundRectCallout">
            <a:avLst>
              <a:gd name="adj1" fmla="val -204562"/>
              <a:gd name="adj2" fmla="val 6175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200" dirty="0">
                <a:solidFill>
                  <a:srgbClr val="FFFFFF"/>
                </a:solidFill>
                <a:ea typeface="Segoe UI" pitchFamily="34" charset="0"/>
                <a:cs typeface="Segoe UI" pitchFamily="34" charset="0"/>
              </a:rPr>
              <a:t>Define providers</a:t>
            </a:r>
          </a:p>
        </p:txBody>
      </p:sp>
      <p:sp>
        <p:nvSpPr>
          <p:cNvPr id="11" name="Speech Bubble: Rectangle with Corners Rounded 10">
            <a:extLst>
              <a:ext uri="{FF2B5EF4-FFF2-40B4-BE49-F238E27FC236}">
                <a16:creationId xmlns:a16="http://schemas.microsoft.com/office/drawing/2014/main" id="{6116AC47-7958-6E6E-0579-C75836ACAD69}"/>
              </a:ext>
            </a:extLst>
          </p:cNvPr>
          <p:cNvSpPr/>
          <p:nvPr/>
        </p:nvSpPr>
        <p:spPr bwMode="auto">
          <a:xfrm>
            <a:off x="5906724" y="2543785"/>
            <a:ext cx="1320799" cy="808382"/>
          </a:xfrm>
          <a:prstGeom prst="wedgeRoundRectCallout">
            <a:avLst>
              <a:gd name="adj1" fmla="val -293860"/>
              <a:gd name="adj2" fmla="val 56840"/>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200" dirty="0">
                <a:solidFill>
                  <a:srgbClr val="FFFFFF"/>
                </a:solidFill>
                <a:ea typeface="Segoe UI" pitchFamily="34" charset="0"/>
                <a:cs typeface="Segoe UI" pitchFamily="34" charset="0"/>
              </a:rPr>
              <a:t>Configure providers</a:t>
            </a:r>
          </a:p>
        </p:txBody>
      </p:sp>
      <p:sp>
        <p:nvSpPr>
          <p:cNvPr id="12" name="Speech Bubble: Rectangle with Corners Rounded 11">
            <a:extLst>
              <a:ext uri="{FF2B5EF4-FFF2-40B4-BE49-F238E27FC236}">
                <a16:creationId xmlns:a16="http://schemas.microsoft.com/office/drawing/2014/main" id="{72010C20-C9DB-B763-FC12-CF87D8EE0E87}"/>
              </a:ext>
            </a:extLst>
          </p:cNvPr>
          <p:cNvSpPr/>
          <p:nvPr/>
        </p:nvSpPr>
        <p:spPr bwMode="auto">
          <a:xfrm>
            <a:off x="5906724" y="3650271"/>
            <a:ext cx="1320799" cy="808382"/>
          </a:xfrm>
          <a:prstGeom prst="wedgeRoundRectCallout">
            <a:avLst>
              <a:gd name="adj1" fmla="val -140683"/>
              <a:gd name="adj2" fmla="val 1858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200" dirty="0">
                <a:solidFill>
                  <a:srgbClr val="FFFFFF"/>
                </a:solidFill>
                <a:ea typeface="Segoe UI" pitchFamily="34" charset="0"/>
                <a:cs typeface="Segoe UI" pitchFamily="34" charset="0"/>
              </a:rPr>
              <a:t>Use provider resource</a:t>
            </a:r>
          </a:p>
        </p:txBody>
      </p:sp>
      <p:sp>
        <p:nvSpPr>
          <p:cNvPr id="18" name="Left Brace 17">
            <a:extLst>
              <a:ext uri="{FF2B5EF4-FFF2-40B4-BE49-F238E27FC236}">
                <a16:creationId xmlns:a16="http://schemas.microsoft.com/office/drawing/2014/main" id="{DB9DB577-E4D7-659A-FBDB-05D20584543A}"/>
              </a:ext>
            </a:extLst>
          </p:cNvPr>
          <p:cNvSpPr/>
          <p:nvPr/>
        </p:nvSpPr>
        <p:spPr>
          <a:xfrm rot="5400000">
            <a:off x="2535947" y="3024902"/>
            <a:ext cx="185743" cy="1995006"/>
          </a:xfrm>
          <a:prstGeom prst="leftBrace">
            <a:avLst/>
          </a:prstGeom>
          <a:noFill/>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 name="Left Brace 18">
            <a:extLst>
              <a:ext uri="{FF2B5EF4-FFF2-40B4-BE49-F238E27FC236}">
                <a16:creationId xmlns:a16="http://schemas.microsoft.com/office/drawing/2014/main" id="{822B91B0-2EBF-0D1E-F268-98B133DF719C}"/>
              </a:ext>
            </a:extLst>
          </p:cNvPr>
          <p:cNvSpPr/>
          <p:nvPr/>
        </p:nvSpPr>
        <p:spPr>
          <a:xfrm rot="5400000">
            <a:off x="3998657" y="3653830"/>
            <a:ext cx="185743" cy="737152"/>
          </a:xfrm>
          <a:prstGeom prst="leftBrace">
            <a:avLst/>
          </a:prstGeom>
          <a:noFill/>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 name="TextBox 19">
            <a:extLst>
              <a:ext uri="{FF2B5EF4-FFF2-40B4-BE49-F238E27FC236}">
                <a16:creationId xmlns:a16="http://schemas.microsoft.com/office/drawing/2014/main" id="{54B4090A-2305-71B7-59EB-6DFCDA0BB41B}"/>
              </a:ext>
            </a:extLst>
          </p:cNvPr>
          <p:cNvSpPr txBox="1"/>
          <p:nvPr/>
        </p:nvSpPr>
        <p:spPr>
          <a:xfrm>
            <a:off x="2454609" y="3650271"/>
            <a:ext cx="556591" cy="246221"/>
          </a:xfrm>
          <a:prstGeom prst="rect">
            <a:avLst/>
          </a:prstGeom>
          <a:noFill/>
        </p:spPr>
        <p:txBody>
          <a:bodyPr wrap="square" lIns="0" tIns="0" rIns="0" bIns="0" rtlCol="0">
            <a:spAutoFit/>
          </a:bodyPr>
          <a:lstStyle/>
          <a:p>
            <a:pPr algn="l"/>
            <a:r>
              <a:rPr lang="en-GB" sz="1600" dirty="0">
                <a:solidFill>
                  <a:schemeClr val="bg1"/>
                </a:solidFill>
              </a:rPr>
              <a:t>type</a:t>
            </a:r>
          </a:p>
        </p:txBody>
      </p:sp>
      <p:sp>
        <p:nvSpPr>
          <p:cNvPr id="21" name="TextBox 20">
            <a:extLst>
              <a:ext uri="{FF2B5EF4-FFF2-40B4-BE49-F238E27FC236}">
                <a16:creationId xmlns:a16="http://schemas.microsoft.com/office/drawing/2014/main" id="{63F1613F-C14C-B57E-1FF9-28916F822D0E}"/>
              </a:ext>
            </a:extLst>
          </p:cNvPr>
          <p:cNvSpPr txBox="1"/>
          <p:nvPr/>
        </p:nvSpPr>
        <p:spPr>
          <a:xfrm>
            <a:off x="3837251" y="3650271"/>
            <a:ext cx="556591" cy="246221"/>
          </a:xfrm>
          <a:prstGeom prst="rect">
            <a:avLst/>
          </a:prstGeom>
          <a:noFill/>
        </p:spPr>
        <p:txBody>
          <a:bodyPr wrap="square" lIns="0" tIns="0" rIns="0" bIns="0" rtlCol="0">
            <a:spAutoFit/>
          </a:bodyPr>
          <a:lstStyle/>
          <a:p>
            <a:pPr algn="l"/>
            <a:r>
              <a:rPr lang="en-GB" sz="1600" dirty="0">
                <a:solidFill>
                  <a:schemeClr val="bg1"/>
                </a:solidFill>
              </a:rPr>
              <a:t>name</a:t>
            </a:r>
          </a:p>
        </p:txBody>
      </p:sp>
      <p:sp>
        <p:nvSpPr>
          <p:cNvPr id="23" name="TextBox 22">
            <a:extLst>
              <a:ext uri="{FF2B5EF4-FFF2-40B4-BE49-F238E27FC236}">
                <a16:creationId xmlns:a16="http://schemas.microsoft.com/office/drawing/2014/main" id="{2ACFE7A8-7757-7A61-7DD5-02ADFA5406C3}"/>
              </a:ext>
            </a:extLst>
          </p:cNvPr>
          <p:cNvSpPr txBox="1"/>
          <p:nvPr/>
        </p:nvSpPr>
        <p:spPr>
          <a:xfrm>
            <a:off x="7633921" y="1387904"/>
            <a:ext cx="3969816" cy="907171"/>
          </a:xfrm>
          <a:prstGeom prst="rect">
            <a:avLst/>
          </a:prstGeom>
          <a:noFill/>
        </p:spPr>
        <p:txBody>
          <a:bodyPr wrap="square">
            <a:spAutoFit/>
          </a:bodyPr>
          <a:lstStyle/>
          <a:p>
            <a:pPr marL="285750" indent="-285750">
              <a:buFont typeface="Arial" panose="020B0604020202020204" pitchFamily="34" charset="0"/>
              <a:buChar char="•"/>
            </a:pPr>
            <a:r>
              <a:rPr lang="en-US" dirty="0"/>
              <a:t>Defining providers tells Terraform which external platform you want to interact with.</a:t>
            </a:r>
          </a:p>
        </p:txBody>
      </p:sp>
      <p:sp>
        <p:nvSpPr>
          <p:cNvPr id="25" name="TextBox 24">
            <a:extLst>
              <a:ext uri="{FF2B5EF4-FFF2-40B4-BE49-F238E27FC236}">
                <a16:creationId xmlns:a16="http://schemas.microsoft.com/office/drawing/2014/main" id="{94D50C22-A8F8-C37C-3004-DC9F417F4B83}"/>
              </a:ext>
            </a:extLst>
          </p:cNvPr>
          <p:cNvSpPr txBox="1"/>
          <p:nvPr/>
        </p:nvSpPr>
        <p:spPr>
          <a:xfrm>
            <a:off x="7633920" y="2543785"/>
            <a:ext cx="3969817" cy="635559"/>
          </a:xfrm>
          <a:prstGeom prst="rect">
            <a:avLst/>
          </a:prstGeom>
          <a:noFill/>
        </p:spPr>
        <p:txBody>
          <a:bodyPr wrap="square">
            <a:spAutoFit/>
          </a:bodyPr>
          <a:lstStyle/>
          <a:p>
            <a:pPr marL="285750" indent="-285750">
              <a:buFont typeface="Arial" panose="020B0604020202020204" pitchFamily="34" charset="0"/>
              <a:buChar char="•"/>
            </a:pPr>
            <a:r>
              <a:rPr lang="en-US" dirty="0"/>
              <a:t>Once a provider is defined, you configure it using a provider block. </a:t>
            </a:r>
          </a:p>
        </p:txBody>
      </p:sp>
      <p:sp>
        <p:nvSpPr>
          <p:cNvPr id="27" name="TextBox 26">
            <a:extLst>
              <a:ext uri="{FF2B5EF4-FFF2-40B4-BE49-F238E27FC236}">
                <a16:creationId xmlns:a16="http://schemas.microsoft.com/office/drawing/2014/main" id="{6935192D-528E-F3B8-6E9F-BB7998635CAB}"/>
              </a:ext>
            </a:extLst>
          </p:cNvPr>
          <p:cNvSpPr txBox="1"/>
          <p:nvPr/>
        </p:nvSpPr>
        <p:spPr>
          <a:xfrm>
            <a:off x="7633919" y="3650271"/>
            <a:ext cx="3969817" cy="907171"/>
          </a:xfrm>
          <a:prstGeom prst="rect">
            <a:avLst/>
          </a:prstGeom>
          <a:noFill/>
        </p:spPr>
        <p:txBody>
          <a:bodyPr wrap="square">
            <a:spAutoFit/>
          </a:bodyPr>
          <a:lstStyle/>
          <a:p>
            <a:pPr marL="285750" indent="-285750">
              <a:buFont typeface="Arial" panose="020B0604020202020204" pitchFamily="34" charset="0"/>
              <a:buChar char="•"/>
            </a:pPr>
            <a:r>
              <a:rPr lang="en-US" dirty="0"/>
              <a:t>After defining and configuring the provider, you can use it to create and manage resources.</a:t>
            </a:r>
          </a:p>
        </p:txBody>
      </p:sp>
      <p:sp>
        <p:nvSpPr>
          <p:cNvPr id="28" name="TextBox 27">
            <a:extLst>
              <a:ext uri="{FF2B5EF4-FFF2-40B4-BE49-F238E27FC236}">
                <a16:creationId xmlns:a16="http://schemas.microsoft.com/office/drawing/2014/main" id="{52923CE2-C616-6AB0-A79A-0C99D9C35046}"/>
              </a:ext>
            </a:extLst>
          </p:cNvPr>
          <p:cNvSpPr txBox="1"/>
          <p:nvPr/>
        </p:nvSpPr>
        <p:spPr>
          <a:xfrm>
            <a:off x="3154568" y="4331127"/>
            <a:ext cx="1365365" cy="246221"/>
          </a:xfrm>
          <a:prstGeom prst="rect">
            <a:avLst/>
          </a:prstGeom>
          <a:noFill/>
        </p:spPr>
        <p:txBody>
          <a:bodyPr wrap="square" lIns="0" tIns="0" rIns="0" bIns="0" rtlCol="0">
            <a:spAutoFit/>
          </a:bodyPr>
          <a:lstStyle/>
          <a:p>
            <a:pPr algn="l"/>
            <a:r>
              <a:rPr lang="en-GB" sz="1600" dirty="0">
                <a:solidFill>
                  <a:schemeClr val="bg1"/>
                </a:solidFill>
              </a:rPr>
              <a:t>Parameters</a:t>
            </a:r>
          </a:p>
        </p:txBody>
      </p:sp>
      <p:sp>
        <p:nvSpPr>
          <p:cNvPr id="29" name="Left Brace 28">
            <a:extLst>
              <a:ext uri="{FF2B5EF4-FFF2-40B4-BE49-F238E27FC236}">
                <a16:creationId xmlns:a16="http://schemas.microsoft.com/office/drawing/2014/main" id="{DA6300CF-8B3F-29DF-E6E7-6737C0A5C59A}"/>
              </a:ext>
            </a:extLst>
          </p:cNvPr>
          <p:cNvSpPr/>
          <p:nvPr/>
        </p:nvSpPr>
        <p:spPr>
          <a:xfrm rot="10800000">
            <a:off x="2834468" y="4301475"/>
            <a:ext cx="246222" cy="302951"/>
          </a:xfrm>
          <a:prstGeom prst="leftBrace">
            <a:avLst/>
          </a:prstGeom>
          <a:noFill/>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0" name="Speech Bubble: Rectangle with Corners Rounded 29">
            <a:extLst>
              <a:ext uri="{FF2B5EF4-FFF2-40B4-BE49-F238E27FC236}">
                <a16:creationId xmlns:a16="http://schemas.microsoft.com/office/drawing/2014/main" id="{391B593F-9696-143B-A71F-A78E7F75364B}"/>
              </a:ext>
            </a:extLst>
          </p:cNvPr>
          <p:cNvSpPr/>
          <p:nvPr/>
        </p:nvSpPr>
        <p:spPr bwMode="auto">
          <a:xfrm>
            <a:off x="5906724" y="4654982"/>
            <a:ext cx="1320799" cy="808382"/>
          </a:xfrm>
          <a:prstGeom prst="wedgeRoundRectCallout">
            <a:avLst>
              <a:gd name="adj1" fmla="val -179207"/>
              <a:gd name="adj2" fmla="val -6624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200" dirty="0">
                <a:solidFill>
                  <a:srgbClr val="FFFFFF"/>
                </a:solidFill>
                <a:ea typeface="Segoe UI" pitchFamily="34" charset="0"/>
                <a:cs typeface="Segoe UI" pitchFamily="34" charset="0"/>
              </a:rPr>
              <a:t>Resource specific Parameters</a:t>
            </a:r>
          </a:p>
        </p:txBody>
      </p:sp>
      <p:sp>
        <p:nvSpPr>
          <p:cNvPr id="32" name="TextBox 31">
            <a:extLst>
              <a:ext uri="{FF2B5EF4-FFF2-40B4-BE49-F238E27FC236}">
                <a16:creationId xmlns:a16="http://schemas.microsoft.com/office/drawing/2014/main" id="{1EEF90F2-AC7A-8C61-BA78-5A6C79C82773}"/>
              </a:ext>
            </a:extLst>
          </p:cNvPr>
          <p:cNvSpPr txBox="1"/>
          <p:nvPr/>
        </p:nvSpPr>
        <p:spPr>
          <a:xfrm>
            <a:off x="7633919" y="4667626"/>
            <a:ext cx="3969817" cy="1450397"/>
          </a:xfrm>
          <a:prstGeom prst="rect">
            <a:avLst/>
          </a:prstGeom>
          <a:noFill/>
        </p:spPr>
        <p:txBody>
          <a:bodyPr wrap="square">
            <a:spAutoFit/>
          </a:bodyPr>
          <a:lstStyle/>
          <a:p>
            <a:pPr marL="285750" indent="-285750">
              <a:buFont typeface="Arial" panose="020B0604020202020204" pitchFamily="34" charset="0"/>
              <a:buChar char="•"/>
            </a:pPr>
            <a:r>
              <a:rPr lang="en-US" dirty="0"/>
              <a:t>After defining and configuring the Resource block, you need to add any required and/or optional parameters used to tell Terraform how to create the resource. </a:t>
            </a:r>
          </a:p>
        </p:txBody>
      </p:sp>
    </p:spTree>
    <p:extLst>
      <p:ext uri="{BB962C8B-B14F-4D97-AF65-F5344CB8AC3E}">
        <p14:creationId xmlns:p14="http://schemas.microsoft.com/office/powerpoint/2010/main" val="199517839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A2763-145D-9D87-119F-D2AE3AE4EE2D}"/>
              </a:ext>
            </a:extLst>
          </p:cNvPr>
          <p:cNvSpPr>
            <a:spLocks noGrp="1"/>
          </p:cNvSpPr>
          <p:nvPr>
            <p:ph type="title"/>
          </p:nvPr>
        </p:nvSpPr>
        <p:spPr/>
        <p:txBody>
          <a:bodyPr/>
          <a:lstStyle/>
          <a:p>
            <a:r>
              <a:rPr lang="en-US" dirty="0"/>
              <a:t>Terraform Workflow</a:t>
            </a:r>
          </a:p>
        </p:txBody>
      </p:sp>
      <p:pic>
        <p:nvPicPr>
          <p:cNvPr id="3" name="Picture 14" descr="Logo, company name&#10;&#10;Description automatically generated">
            <a:extLst>
              <a:ext uri="{FF2B5EF4-FFF2-40B4-BE49-F238E27FC236}">
                <a16:creationId xmlns:a16="http://schemas.microsoft.com/office/drawing/2014/main" id="{85115EA5-B3BB-B8C6-4F06-6F0EE2EE20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33794" name="Picture 2" descr="Diagram that shows the Terraform CLI workflow.">
            <a:extLst>
              <a:ext uri="{FF2B5EF4-FFF2-40B4-BE49-F238E27FC236}">
                <a16:creationId xmlns:a16="http://schemas.microsoft.com/office/drawing/2014/main" id="{E54E6E18-2B52-BDD8-59DE-AE67037D11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150" y="1243688"/>
            <a:ext cx="5894250" cy="544875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B950A88-29D1-D736-8F9C-89A7DD685F36}"/>
              </a:ext>
            </a:extLst>
          </p:cNvPr>
          <p:cNvSpPr txBox="1"/>
          <p:nvPr/>
        </p:nvSpPr>
        <p:spPr>
          <a:xfrm flipH="1">
            <a:off x="6386400" y="1437299"/>
            <a:ext cx="5313450" cy="4801314"/>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1600" dirty="0"/>
              <a:t>Write your Terraform Code used to define your infrastructure state. </a:t>
            </a:r>
          </a:p>
          <a:p>
            <a:pPr marL="342900" indent="-342900" algn="l">
              <a:buFont typeface="Arial" panose="020B0604020202020204" pitchFamily="34" charset="0"/>
              <a:buChar char="•"/>
            </a:pPr>
            <a:r>
              <a:rPr lang="en-US" sz="1600" dirty="0"/>
              <a:t>Terraform </a:t>
            </a:r>
            <a:r>
              <a:rPr lang="en-US" sz="1600" dirty="0" err="1"/>
              <a:t>fmt</a:t>
            </a:r>
            <a:r>
              <a:rPr lang="en-US" sz="1600" dirty="0"/>
              <a:t> (format) to clean up the code and give it a universal look and feel. </a:t>
            </a:r>
          </a:p>
          <a:p>
            <a:pPr algn="l"/>
            <a:endParaRPr lang="en-US" sz="1600" dirty="0"/>
          </a:p>
          <a:p>
            <a:pPr marL="342900" indent="-342900" algn="l">
              <a:buFont typeface="Arial" panose="020B0604020202020204" pitchFamily="34" charset="0"/>
              <a:buChar char="•"/>
            </a:pPr>
            <a:r>
              <a:rPr lang="en-US" sz="1600" dirty="0"/>
              <a:t>.terraform directory created</a:t>
            </a:r>
          </a:p>
          <a:p>
            <a:pPr marL="342900" indent="-342900" algn="l">
              <a:buFont typeface="Arial" panose="020B0604020202020204" pitchFamily="34" charset="0"/>
              <a:buChar char="•"/>
            </a:pPr>
            <a:r>
              <a:rPr lang="en-US" sz="1600" dirty="0"/>
              <a:t>Backend is initialized</a:t>
            </a:r>
          </a:p>
          <a:p>
            <a:pPr marL="342900" indent="-342900" algn="l">
              <a:buFont typeface="Arial" panose="020B0604020202020204" pitchFamily="34" charset="0"/>
              <a:buChar char="•"/>
            </a:pPr>
            <a:r>
              <a:rPr lang="en-US" sz="1600" dirty="0"/>
              <a:t>Modules and Plugins are downloaded</a:t>
            </a:r>
          </a:p>
          <a:p>
            <a:pPr algn="l"/>
            <a:endParaRPr lang="en-US" sz="1600" dirty="0"/>
          </a:p>
          <a:p>
            <a:pPr algn="l"/>
            <a:endParaRPr lang="en-US" sz="1600" dirty="0"/>
          </a:p>
          <a:p>
            <a:pPr algn="l"/>
            <a:endParaRPr lang="en-US" sz="1600" dirty="0"/>
          </a:p>
          <a:p>
            <a:pPr marL="342900" indent="-342900" algn="l">
              <a:buFont typeface="Arial" panose="020B0604020202020204" pitchFamily="34" charset="0"/>
              <a:buChar char="•"/>
            </a:pPr>
            <a:r>
              <a:rPr lang="en-US" sz="1600" dirty="0"/>
              <a:t>Comparison to current </a:t>
            </a:r>
            <a:r>
              <a:rPr lang="en-US" sz="1600" dirty="0" err="1"/>
              <a:t>statefile</a:t>
            </a:r>
            <a:r>
              <a:rPr lang="en-US" sz="1600" dirty="0"/>
              <a:t> (if any)</a:t>
            </a:r>
          </a:p>
          <a:p>
            <a:pPr marL="342900" indent="-342900" algn="l">
              <a:buFont typeface="Arial" panose="020B0604020202020204" pitchFamily="34" charset="0"/>
              <a:buChar char="•"/>
            </a:pPr>
            <a:r>
              <a:rPr lang="en-US" sz="1600" dirty="0"/>
              <a:t>Creates Execution plan and displays as Output to user</a:t>
            </a:r>
          </a:p>
          <a:p>
            <a:pPr marL="342900" indent="-342900" algn="l">
              <a:buFont typeface="Arial" panose="020B0604020202020204" pitchFamily="34" charset="0"/>
              <a:buChar char="•"/>
            </a:pPr>
            <a:r>
              <a:rPr lang="en-US" sz="1600" dirty="0"/>
              <a:t>Basic validation that Code will run without errors </a:t>
            </a:r>
            <a:r>
              <a:rPr lang="en-US" sz="1600" i="1" dirty="0"/>
              <a:t>(not perfect</a:t>
            </a:r>
            <a:r>
              <a:rPr lang="en-US" sz="2000" i="1" dirty="0"/>
              <a:t>)</a:t>
            </a:r>
          </a:p>
          <a:p>
            <a:pPr algn="l"/>
            <a:endParaRPr lang="en-US" sz="2000" i="1" dirty="0"/>
          </a:p>
          <a:p>
            <a:pPr marL="342900" indent="-342900" algn="l">
              <a:buFont typeface="Arial" panose="020B0604020202020204" pitchFamily="34" charset="0"/>
              <a:buChar char="•"/>
            </a:pPr>
            <a:r>
              <a:rPr lang="en-US" sz="1600" i="1" dirty="0"/>
              <a:t>Execution of Code and calls backend APIs happen here</a:t>
            </a:r>
          </a:p>
          <a:p>
            <a:pPr marL="342900" indent="-342900" algn="l">
              <a:buFont typeface="Arial" panose="020B0604020202020204" pitchFamily="34" charset="0"/>
              <a:buChar char="•"/>
            </a:pPr>
            <a:r>
              <a:rPr lang="en-US" sz="1600" i="1" dirty="0"/>
              <a:t>State is locked while apply is running as it is being modified. </a:t>
            </a:r>
            <a:endParaRPr lang="en-US" sz="1200" i="1" dirty="0"/>
          </a:p>
        </p:txBody>
      </p:sp>
    </p:spTree>
    <p:extLst>
      <p:ext uri="{BB962C8B-B14F-4D97-AF65-F5344CB8AC3E}">
        <p14:creationId xmlns:p14="http://schemas.microsoft.com/office/powerpoint/2010/main" val="3700592669"/>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92DE9-9DF9-405E-5736-2B8185090D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72C9FF-C48E-E033-FABA-543E7FF567B7}"/>
              </a:ext>
            </a:extLst>
          </p:cNvPr>
          <p:cNvSpPr>
            <a:spLocks noGrp="1"/>
          </p:cNvSpPr>
          <p:nvPr>
            <p:ph type="title"/>
          </p:nvPr>
        </p:nvSpPr>
        <p:spPr>
          <a:xfrm>
            <a:off x="588263" y="457200"/>
            <a:ext cx="11018520" cy="553998"/>
          </a:xfrm>
        </p:spPr>
        <p:txBody>
          <a:bodyPr wrap="square" anchor="ctr">
            <a:normAutofit/>
          </a:bodyPr>
          <a:lstStyle/>
          <a:p>
            <a:r>
              <a:rPr lang="en-GB" dirty="0"/>
              <a:t>Terraform Formatting</a:t>
            </a:r>
          </a:p>
        </p:txBody>
      </p:sp>
      <p:pic>
        <p:nvPicPr>
          <p:cNvPr id="3" name="Picture 14" descr="Logo, company name&#10;&#10;Description automatically generated">
            <a:extLst>
              <a:ext uri="{FF2B5EF4-FFF2-40B4-BE49-F238E27FC236}">
                <a16:creationId xmlns:a16="http://schemas.microsoft.com/office/drawing/2014/main" id="{7B6F394E-47E0-8861-09AE-BDC2AC7E6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BD4D1A7-9D54-E0E8-E776-6305369196FA}"/>
              </a:ext>
            </a:extLst>
          </p:cNvPr>
          <p:cNvSpPr>
            <a:spLocks/>
          </p:cNvSpPr>
          <p:nvPr/>
        </p:nvSpPr>
        <p:spPr bwMode="auto">
          <a:xfrm>
            <a:off x="1153619" y="1437299"/>
            <a:ext cx="4492410" cy="4156708"/>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900" b="0" dirty="0">
                <a:solidFill>
                  <a:srgbClr val="4EC9B0"/>
                </a:solidFill>
                <a:effectLst/>
                <a:latin typeface="Consolas" panose="020B0609020204030204" pitchFamily="49" charset="0"/>
              </a:rPr>
              <a:t>terraform</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err="1">
                <a:solidFill>
                  <a:srgbClr val="4EC9B0"/>
                </a:solidFill>
                <a:effectLst/>
                <a:latin typeface="Consolas" panose="020B0609020204030204" pitchFamily="49" charset="0"/>
              </a:rPr>
              <a:t>required_providers</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azurerm</a:t>
            </a:r>
            <a:r>
              <a:rPr lang="en-GB" sz="900" b="0" dirty="0">
                <a:solidFill>
                  <a:srgbClr val="9CDCFE"/>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source</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err="1">
                <a:solidFill>
                  <a:srgbClr val="CE9178"/>
                </a:solidFill>
                <a:effectLst/>
                <a:latin typeface="Consolas" panose="020B0609020204030204" pitchFamily="49" charset="0"/>
              </a:rPr>
              <a:t>hashicorp</a:t>
            </a:r>
            <a:r>
              <a:rPr lang="en-GB" sz="900" b="0" dirty="0">
                <a:solidFill>
                  <a:srgbClr val="CE9178"/>
                </a:solidFill>
                <a:effectLst/>
                <a:latin typeface="Consolas" panose="020B0609020204030204" pitchFamily="49" charset="0"/>
              </a:rPr>
              <a:t>/</a:t>
            </a:r>
            <a:r>
              <a:rPr lang="en-GB" sz="900" b="0" dirty="0" err="1">
                <a:solidFill>
                  <a:srgbClr val="CE9178"/>
                </a:solidFill>
                <a:effectLst/>
                <a:latin typeface="Consolas" panose="020B0609020204030204" pitchFamily="49" charset="0"/>
              </a:rPr>
              <a:t>azurerm</a:t>
            </a:r>
            <a:r>
              <a:rPr lang="en-GB" sz="900" b="0" dirty="0">
                <a:solidFill>
                  <a:srgbClr val="CE9178"/>
                </a:solidFill>
                <a:effectLst/>
                <a:latin typeface="Consolas" panose="020B0609020204030204" pitchFamily="49" charset="0"/>
              </a:rPr>
              <a:t>"</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version</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"~&gt; 4.0"</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provider</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4EC9B0"/>
                </a:solidFill>
                <a:effectLst/>
                <a:latin typeface="Consolas" panose="020B0609020204030204" pitchFamily="49" charset="0"/>
              </a:rPr>
              <a:t>features</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example_one</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"rg-demo-01"</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example_two</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"rg-demo-02"</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5" name="Rectangle: Rounded Corners 4">
            <a:extLst>
              <a:ext uri="{FF2B5EF4-FFF2-40B4-BE49-F238E27FC236}">
                <a16:creationId xmlns:a16="http://schemas.microsoft.com/office/drawing/2014/main" id="{EF9B0081-E99B-29E7-EF9C-E0DB5F815B08}"/>
              </a:ext>
            </a:extLst>
          </p:cNvPr>
          <p:cNvSpPr/>
          <p:nvPr/>
        </p:nvSpPr>
        <p:spPr bwMode="auto">
          <a:xfrm>
            <a:off x="6425560" y="2049117"/>
            <a:ext cx="4187687" cy="2759766"/>
          </a:xfrm>
          <a:prstGeom prst="roundRect">
            <a:avLst>
              <a:gd name="adj" fmla="val 480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2000" dirty="0">
                <a:solidFill>
                  <a:srgbClr val="FFFFFF"/>
                </a:solidFill>
                <a:ea typeface="Segoe UI" pitchFamily="34" charset="0"/>
                <a:cs typeface="Segoe UI" pitchFamily="34" charset="0"/>
              </a:rPr>
              <a:t>Run </a:t>
            </a:r>
            <a:r>
              <a:rPr lang="en-GB" sz="2000" dirty="0">
                <a:solidFill>
                  <a:srgbClr val="FFFFFF"/>
                </a:solidFill>
                <a:latin typeface="Consolas" panose="020B0609020204030204" pitchFamily="49" charset="0"/>
                <a:ea typeface="Segoe UI" pitchFamily="34" charset="0"/>
                <a:cs typeface="Segoe UI" pitchFamily="34" charset="0"/>
              </a:rPr>
              <a:t>terraform </a:t>
            </a:r>
            <a:r>
              <a:rPr lang="en-GB" sz="2000" dirty="0" err="1">
                <a:solidFill>
                  <a:srgbClr val="FFFFFF"/>
                </a:solidFill>
                <a:latin typeface="Consolas" panose="020B0609020204030204" pitchFamily="49" charset="0"/>
                <a:ea typeface="Segoe UI" pitchFamily="34" charset="0"/>
                <a:cs typeface="Segoe UI" pitchFamily="34" charset="0"/>
              </a:rPr>
              <a:t>fmt</a:t>
            </a:r>
            <a:r>
              <a:rPr lang="en-GB" sz="2000" dirty="0">
                <a:solidFill>
                  <a:srgbClr val="FFFFFF"/>
                </a:solidFill>
                <a:ea typeface="Segoe UI" pitchFamily="34" charset="0"/>
                <a:cs typeface="Segoe UI" pitchFamily="34" charset="0"/>
              </a:rPr>
              <a:t> to follow standard formatting guidelines</a:t>
            </a:r>
          </a:p>
          <a:p>
            <a:pPr algn="l" defTabSz="932472" fontAlgn="base">
              <a:spcBef>
                <a:spcPct val="0"/>
              </a:spcBef>
              <a:spcAft>
                <a:spcPct val="0"/>
              </a:spcAft>
            </a:pPr>
            <a:endParaRPr lang="en-GB" sz="2000" dirty="0">
              <a:solidFill>
                <a:srgbClr val="FFFFFF"/>
              </a:solidFill>
              <a:ea typeface="Segoe UI" pitchFamily="34" charset="0"/>
              <a:cs typeface="Segoe UI" pitchFamily="34" charset="0"/>
            </a:endParaRPr>
          </a:p>
          <a:p>
            <a:pPr marL="342900" indent="-342900" algn="l" defTabSz="932472" fontAlgn="base">
              <a:spcBef>
                <a:spcPct val="0"/>
              </a:spcBef>
              <a:spcAft>
                <a:spcPct val="0"/>
              </a:spcAft>
              <a:buFont typeface="Arial" panose="020B0604020202020204" pitchFamily="34" charset="0"/>
              <a:buChar char="•"/>
            </a:pPr>
            <a:r>
              <a:rPr lang="en-GB" sz="2000" dirty="0">
                <a:solidFill>
                  <a:srgbClr val="FFFFFF"/>
                </a:solidFill>
                <a:ea typeface="Segoe UI" pitchFamily="34" charset="0"/>
                <a:cs typeface="Segoe UI" pitchFamily="34" charset="0"/>
              </a:rPr>
              <a:t>Indentation</a:t>
            </a:r>
          </a:p>
          <a:p>
            <a:pPr marL="342900" indent="-342900" algn="l" defTabSz="932472" fontAlgn="base">
              <a:spcBef>
                <a:spcPct val="0"/>
              </a:spcBef>
              <a:spcAft>
                <a:spcPct val="0"/>
              </a:spcAft>
              <a:buFont typeface="Arial" panose="020B0604020202020204" pitchFamily="34" charset="0"/>
              <a:buChar char="•"/>
            </a:pPr>
            <a:r>
              <a:rPr lang="en-GB" sz="2000" dirty="0">
                <a:solidFill>
                  <a:srgbClr val="FFFFFF"/>
                </a:solidFill>
                <a:ea typeface="Segoe UI" pitchFamily="34" charset="0"/>
                <a:cs typeface="Segoe UI" pitchFamily="34" charset="0"/>
              </a:rPr>
              <a:t>Alignment</a:t>
            </a:r>
          </a:p>
          <a:p>
            <a:pPr marL="342900" indent="-342900" algn="l" defTabSz="932472" fontAlgn="base">
              <a:spcBef>
                <a:spcPct val="0"/>
              </a:spcBef>
              <a:spcAft>
                <a:spcPct val="0"/>
              </a:spcAft>
              <a:buFont typeface="Arial" panose="020B0604020202020204" pitchFamily="34" charset="0"/>
              <a:buChar char="•"/>
            </a:pPr>
            <a:r>
              <a:rPr lang="en-GB" sz="2000" dirty="0">
                <a:solidFill>
                  <a:srgbClr val="FFFFFF"/>
                </a:solidFill>
                <a:ea typeface="Segoe UI" pitchFamily="34" charset="0"/>
                <a:cs typeface="Segoe UI" pitchFamily="34" charset="0"/>
              </a:rPr>
              <a:t>Brace position</a:t>
            </a:r>
          </a:p>
          <a:p>
            <a:pPr marL="342900" indent="-342900" algn="l" defTabSz="932472" fontAlgn="base">
              <a:spcBef>
                <a:spcPct val="0"/>
              </a:spcBef>
              <a:spcAft>
                <a:spcPct val="0"/>
              </a:spcAft>
              <a:buFont typeface="Arial" panose="020B0604020202020204" pitchFamily="34" charset="0"/>
              <a:buChar char="•"/>
            </a:pPr>
            <a:r>
              <a:rPr lang="en-GB" sz="2000" dirty="0">
                <a:solidFill>
                  <a:srgbClr val="FFFFFF"/>
                </a:solidFill>
                <a:ea typeface="Segoe UI" pitchFamily="34" charset="0"/>
                <a:cs typeface="Segoe UI" pitchFamily="34" charset="0"/>
              </a:rPr>
              <a:t>Etc</a:t>
            </a:r>
          </a:p>
        </p:txBody>
      </p:sp>
    </p:spTree>
    <p:extLst>
      <p:ext uri="{BB962C8B-B14F-4D97-AF65-F5344CB8AC3E}">
        <p14:creationId xmlns:p14="http://schemas.microsoft.com/office/powerpoint/2010/main" val="167276489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214EF-23A7-773B-9EC0-990DD3AF98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212024-7E09-8CAF-AE46-41E4292DA14B}"/>
              </a:ext>
            </a:extLst>
          </p:cNvPr>
          <p:cNvSpPr>
            <a:spLocks noGrp="1"/>
          </p:cNvSpPr>
          <p:nvPr>
            <p:ph type="title"/>
          </p:nvPr>
        </p:nvSpPr>
        <p:spPr/>
        <p:txBody>
          <a:bodyPr/>
          <a:lstStyle/>
          <a:p>
            <a:r>
              <a:rPr lang="en-US" dirty="0"/>
              <a:t>Terraform Locals</a:t>
            </a:r>
          </a:p>
        </p:txBody>
      </p:sp>
      <p:pic>
        <p:nvPicPr>
          <p:cNvPr id="3" name="Picture 14" descr="Logo, company name&#10;&#10;Description automatically generated">
            <a:extLst>
              <a:ext uri="{FF2B5EF4-FFF2-40B4-BE49-F238E27FC236}">
                <a16:creationId xmlns:a16="http://schemas.microsoft.com/office/drawing/2014/main" id="{67519E82-E7D0-9EB0-D73F-4DC50B11C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B2C907A-34DE-4A94-AF2F-1352AD92231D}"/>
              </a:ext>
              <a:ext uri="{C183D7F6-B498-43B3-948B-1728B52AA6E4}">
                <adec:decorative xmlns:adec="http://schemas.microsoft.com/office/drawing/2017/decorative" val="1"/>
              </a:ext>
            </a:extLst>
          </p:cNvPr>
          <p:cNvSpPr/>
          <p:nvPr/>
        </p:nvSpPr>
        <p:spPr bwMode="auto">
          <a:xfrm>
            <a:off x="561765" y="1511345"/>
            <a:ext cx="5534236" cy="769739"/>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Locals can be used to avoid duplicated code</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Locals can be used to make calculations</a:t>
            </a:r>
          </a:p>
        </p:txBody>
      </p:sp>
      <p:sp>
        <p:nvSpPr>
          <p:cNvPr id="9" name="Rectangle 8">
            <a:extLst>
              <a:ext uri="{FF2B5EF4-FFF2-40B4-BE49-F238E27FC236}">
                <a16:creationId xmlns:a16="http://schemas.microsoft.com/office/drawing/2014/main" id="{79BBC827-BBCE-CC4E-C652-0D9EBBA134FC}"/>
              </a:ext>
            </a:extLst>
          </p:cNvPr>
          <p:cNvSpPr>
            <a:spLocks/>
          </p:cNvSpPr>
          <p:nvPr/>
        </p:nvSpPr>
        <p:spPr bwMode="auto">
          <a:xfrm>
            <a:off x="561765" y="2452838"/>
            <a:ext cx="4833834" cy="3426084"/>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example_one</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"rg-demo-01"</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example_two</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"rg-demo-02"</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10" name="Arrow: Right 9">
            <a:extLst>
              <a:ext uri="{FF2B5EF4-FFF2-40B4-BE49-F238E27FC236}">
                <a16:creationId xmlns:a16="http://schemas.microsoft.com/office/drawing/2014/main" id="{4754433F-239B-F006-65DD-E8B42936E91A}"/>
              </a:ext>
            </a:extLst>
          </p:cNvPr>
          <p:cNvSpPr/>
          <p:nvPr/>
        </p:nvSpPr>
        <p:spPr bwMode="auto">
          <a:xfrm>
            <a:off x="5581359" y="3705365"/>
            <a:ext cx="1197113" cy="92102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100" dirty="0">
                <a:solidFill>
                  <a:srgbClr val="FFFFFF"/>
                </a:solidFill>
                <a:ea typeface="Segoe UI" pitchFamily="34" charset="0"/>
                <a:cs typeface="Segoe UI" pitchFamily="34" charset="0"/>
              </a:rPr>
              <a:t>Refactor</a:t>
            </a:r>
          </a:p>
        </p:txBody>
      </p:sp>
      <p:sp>
        <p:nvSpPr>
          <p:cNvPr id="11" name="Rectangle 10">
            <a:extLst>
              <a:ext uri="{FF2B5EF4-FFF2-40B4-BE49-F238E27FC236}">
                <a16:creationId xmlns:a16="http://schemas.microsoft.com/office/drawing/2014/main" id="{4C2A8640-BA19-94D7-7357-E5282AB6F8F3}"/>
              </a:ext>
            </a:extLst>
          </p:cNvPr>
          <p:cNvSpPr>
            <a:spLocks/>
          </p:cNvSpPr>
          <p:nvPr/>
        </p:nvSpPr>
        <p:spPr bwMode="auto">
          <a:xfrm>
            <a:off x="6964233" y="2452838"/>
            <a:ext cx="4833834" cy="3426083"/>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900" b="0" dirty="0">
                <a:solidFill>
                  <a:srgbClr val="4EC9B0"/>
                </a:solidFill>
                <a:effectLst/>
                <a:latin typeface="Consolas" panose="020B0609020204030204" pitchFamily="49" charset="0"/>
              </a:rPr>
              <a:t>locals</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prefix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err="1">
                <a:solidFill>
                  <a:srgbClr val="CE9178"/>
                </a:solidFill>
                <a:effectLst/>
                <a:latin typeface="Consolas" panose="020B0609020204030204" pitchFamily="49" charset="0"/>
              </a:rPr>
              <a:t>rg</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example_one</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-01"</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example_two</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-02"</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13" name="TextBox 12">
            <a:extLst>
              <a:ext uri="{FF2B5EF4-FFF2-40B4-BE49-F238E27FC236}">
                <a16:creationId xmlns:a16="http://schemas.microsoft.com/office/drawing/2014/main" id="{329EAB12-6415-576D-896D-4F87BE1122B0}"/>
              </a:ext>
            </a:extLst>
          </p:cNvPr>
          <p:cNvSpPr txBox="1"/>
          <p:nvPr/>
        </p:nvSpPr>
        <p:spPr>
          <a:xfrm>
            <a:off x="561765" y="5912174"/>
            <a:ext cx="6759676" cy="307777"/>
          </a:xfrm>
          <a:prstGeom prst="rect">
            <a:avLst/>
          </a:prstGeom>
          <a:noFill/>
        </p:spPr>
        <p:txBody>
          <a:bodyPr wrap="square">
            <a:spAutoFit/>
          </a:bodyPr>
          <a:lstStyle/>
          <a:p>
            <a:pPr algn="l"/>
            <a:r>
              <a:rPr lang="en-GB" sz="1400" b="1" dirty="0"/>
              <a:t>NOTE</a:t>
            </a:r>
            <a:r>
              <a:rPr lang="en-GB" sz="1400" dirty="0"/>
              <a:t>: terraform and provider block hidden for brevity, but still required</a:t>
            </a:r>
          </a:p>
        </p:txBody>
      </p:sp>
      <p:sp>
        <p:nvSpPr>
          <p:cNvPr id="14" name="Speech Bubble: Rectangle with Corners Rounded 13">
            <a:extLst>
              <a:ext uri="{FF2B5EF4-FFF2-40B4-BE49-F238E27FC236}">
                <a16:creationId xmlns:a16="http://schemas.microsoft.com/office/drawing/2014/main" id="{30EACB57-DA00-C718-81CE-863C5806B3D3}"/>
              </a:ext>
            </a:extLst>
          </p:cNvPr>
          <p:cNvSpPr/>
          <p:nvPr/>
        </p:nvSpPr>
        <p:spPr bwMode="auto">
          <a:xfrm>
            <a:off x="7321441" y="1799588"/>
            <a:ext cx="1647688" cy="481496"/>
          </a:xfrm>
          <a:prstGeom prst="wedgeRoundRectCallout">
            <a:avLst>
              <a:gd name="adj1" fmla="val -36300"/>
              <a:gd name="adj2" fmla="val 12918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050" dirty="0">
                <a:solidFill>
                  <a:srgbClr val="FFFFFF"/>
                </a:solidFill>
                <a:ea typeface="Segoe UI" pitchFamily="34" charset="0"/>
                <a:cs typeface="Segoe UI" pitchFamily="34" charset="0"/>
              </a:rPr>
              <a:t>Locals block is plural</a:t>
            </a:r>
          </a:p>
        </p:txBody>
      </p:sp>
      <p:sp>
        <p:nvSpPr>
          <p:cNvPr id="15" name="Speech Bubble: Rectangle with Corners Rounded 14">
            <a:extLst>
              <a:ext uri="{FF2B5EF4-FFF2-40B4-BE49-F238E27FC236}">
                <a16:creationId xmlns:a16="http://schemas.microsoft.com/office/drawing/2014/main" id="{1045C01F-4B7B-9421-A2D4-9461184C94A9}"/>
              </a:ext>
            </a:extLst>
          </p:cNvPr>
          <p:cNvSpPr/>
          <p:nvPr/>
        </p:nvSpPr>
        <p:spPr bwMode="auto">
          <a:xfrm>
            <a:off x="9300948" y="4044263"/>
            <a:ext cx="1647688" cy="481496"/>
          </a:xfrm>
          <a:prstGeom prst="wedgeRoundRectCallout">
            <a:avLst>
              <a:gd name="adj1" fmla="val -116729"/>
              <a:gd name="adj2" fmla="val 4417"/>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050" dirty="0">
                <a:solidFill>
                  <a:srgbClr val="FFFFFF"/>
                </a:solidFill>
                <a:ea typeface="Segoe UI" pitchFamily="34" charset="0"/>
                <a:cs typeface="Segoe UI" pitchFamily="34" charset="0"/>
              </a:rPr>
              <a:t>Local ref is singular</a:t>
            </a:r>
          </a:p>
        </p:txBody>
      </p:sp>
    </p:spTree>
    <p:extLst>
      <p:ext uri="{BB962C8B-B14F-4D97-AF65-F5344CB8AC3E}">
        <p14:creationId xmlns:p14="http://schemas.microsoft.com/office/powerpoint/2010/main" val="12019131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70DF2-4CE5-3D68-CEE3-B5C35C613D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A5483F-8CEC-5DDF-EFD5-E7067F5C411E}"/>
              </a:ext>
            </a:extLst>
          </p:cNvPr>
          <p:cNvSpPr>
            <a:spLocks noGrp="1"/>
          </p:cNvSpPr>
          <p:nvPr>
            <p:ph type="title"/>
          </p:nvPr>
        </p:nvSpPr>
        <p:spPr/>
        <p:txBody>
          <a:bodyPr/>
          <a:lstStyle/>
          <a:p>
            <a:r>
              <a:rPr lang="en-US" dirty="0"/>
              <a:t>Terraform Variables</a:t>
            </a:r>
          </a:p>
        </p:txBody>
      </p:sp>
      <p:pic>
        <p:nvPicPr>
          <p:cNvPr id="3" name="Picture 14" descr="Logo, company name&#10;&#10;Description automatically generated">
            <a:extLst>
              <a:ext uri="{FF2B5EF4-FFF2-40B4-BE49-F238E27FC236}">
                <a16:creationId xmlns:a16="http://schemas.microsoft.com/office/drawing/2014/main" id="{A22F3D68-D3B5-88AB-D65F-D9424E5C02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3826AF0-8B7C-5B63-203F-B94A447A138F}"/>
              </a:ext>
              <a:ext uri="{C183D7F6-B498-43B3-948B-1728B52AA6E4}">
                <adec:decorative xmlns:adec="http://schemas.microsoft.com/office/drawing/2017/decorative" val="1"/>
              </a:ext>
            </a:extLst>
          </p:cNvPr>
          <p:cNvSpPr/>
          <p:nvPr/>
        </p:nvSpPr>
        <p:spPr bwMode="auto">
          <a:xfrm>
            <a:off x="457494" y="1437299"/>
            <a:ext cx="4910919" cy="902778"/>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Variables make Terraform code re-usable</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Variables supply values at plan time</a:t>
            </a:r>
          </a:p>
        </p:txBody>
      </p:sp>
      <p:sp>
        <p:nvSpPr>
          <p:cNvPr id="5" name="Rectangle 4">
            <a:extLst>
              <a:ext uri="{FF2B5EF4-FFF2-40B4-BE49-F238E27FC236}">
                <a16:creationId xmlns:a16="http://schemas.microsoft.com/office/drawing/2014/main" id="{8F6B8B7C-219D-6476-574E-156E6E0AA9B5}"/>
              </a:ext>
            </a:extLst>
          </p:cNvPr>
          <p:cNvSpPr>
            <a:spLocks/>
          </p:cNvSpPr>
          <p:nvPr/>
        </p:nvSpPr>
        <p:spPr bwMode="auto">
          <a:xfrm>
            <a:off x="457494" y="2751059"/>
            <a:ext cx="4812596" cy="3325768"/>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900" b="0" dirty="0">
                <a:solidFill>
                  <a:srgbClr val="4EC9B0"/>
                </a:solidFill>
                <a:effectLst/>
                <a:latin typeface="Consolas" panose="020B0609020204030204" pitchFamily="49" charset="0"/>
              </a:rPr>
              <a:t>locals</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prefix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err="1">
                <a:solidFill>
                  <a:srgbClr val="CE9178"/>
                </a:solidFill>
                <a:effectLst/>
                <a:latin typeface="Consolas" panose="020B0609020204030204" pitchFamily="49" charset="0"/>
              </a:rPr>
              <a:t>rg</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example_one</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-01"</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example_two</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-02"</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6" name="Rectangle 5">
            <a:extLst>
              <a:ext uri="{FF2B5EF4-FFF2-40B4-BE49-F238E27FC236}">
                <a16:creationId xmlns:a16="http://schemas.microsoft.com/office/drawing/2014/main" id="{4162F16B-C0C0-E808-8D48-FCF62EB96AAE}"/>
              </a:ext>
            </a:extLst>
          </p:cNvPr>
          <p:cNvSpPr>
            <a:spLocks/>
          </p:cNvSpPr>
          <p:nvPr/>
        </p:nvSpPr>
        <p:spPr bwMode="auto">
          <a:xfrm>
            <a:off x="6790086" y="2036172"/>
            <a:ext cx="4812596" cy="4468234"/>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900" b="0" dirty="0">
                <a:solidFill>
                  <a:srgbClr val="4EC9B0"/>
                </a:solidFill>
                <a:effectLst/>
                <a:latin typeface="Consolas" panose="020B0609020204030204" pitchFamily="49" charset="0"/>
              </a:rPr>
              <a:t>variable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"location"</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type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569CD6"/>
                </a:solidFill>
                <a:effectLst/>
                <a:latin typeface="Consolas" panose="020B0609020204030204" pitchFamily="49" charset="0"/>
              </a:rPr>
              <a:t>string</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default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"UK South"</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variable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"prefix"</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type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569CD6"/>
                </a:solidFill>
                <a:effectLst/>
                <a:latin typeface="Consolas" panose="020B0609020204030204" pitchFamily="49" charset="0"/>
              </a:rPr>
              <a:t>string</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default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err="1">
                <a:solidFill>
                  <a:srgbClr val="CE9178"/>
                </a:solidFill>
                <a:effectLst/>
                <a:latin typeface="Consolas" panose="020B0609020204030204" pitchFamily="49" charset="0"/>
              </a:rPr>
              <a:t>rg</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locals</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CCCCC"/>
                </a:solidFill>
                <a:effectLst/>
                <a:latin typeface="Consolas" panose="020B0609020204030204" pitchFamily="49" charset="0"/>
              </a:rPr>
              <a:t>{</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environment</a:t>
            </a:r>
            <a:r>
              <a:rPr lang="en-GB" sz="900" b="0" dirty="0">
                <a:solidFill>
                  <a:srgbClr val="CCCCCC"/>
                </a:solidFill>
                <a:effectLst/>
                <a:latin typeface="Consolas" panose="020B0609020204030204" pitchFamily="49" charset="0"/>
              </a:rPr>
              <a:t> </a:t>
            </a:r>
            <a:r>
              <a:rPr lang="en-GB" sz="900" b="0" dirty="0">
                <a:solidFill>
                  <a:srgbClr val="D4D4D4"/>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CE9178"/>
                </a:solidFill>
                <a:effectLst/>
                <a:latin typeface="Consolas" panose="020B0609020204030204" pitchFamily="49" charset="0"/>
              </a:rPr>
              <a:t>"Demo"</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example_one</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var</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-01"</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var</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r>
              <a:rPr lang="en-GB" sz="900" b="0" dirty="0">
                <a:solidFill>
                  <a:srgbClr val="4EC9B0"/>
                </a:solidFill>
                <a:effectLst/>
                <a:latin typeface="Consolas" panose="020B0609020204030204" pitchFamily="49" charset="0"/>
              </a:rPr>
              <a:t>resource</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azurerm_resource_group</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r>
              <a:rPr lang="en-GB" sz="900" b="0" dirty="0">
                <a:solidFill>
                  <a:srgbClr val="4FC1FF"/>
                </a:solidFill>
                <a:effectLst/>
                <a:latin typeface="Consolas" panose="020B0609020204030204" pitchFamily="49" charset="0"/>
              </a:rPr>
              <a:t>"</a:t>
            </a:r>
            <a:r>
              <a:rPr lang="en-GB" sz="900" b="0" dirty="0" err="1">
                <a:solidFill>
                  <a:srgbClr val="4FC1FF"/>
                </a:solidFill>
                <a:effectLst/>
                <a:latin typeface="Consolas" panose="020B0609020204030204" pitchFamily="49" charset="0"/>
              </a:rPr>
              <a:t>example_two</a:t>
            </a:r>
            <a:r>
              <a:rPr lang="en-GB" sz="900" b="0" dirty="0">
                <a:solidFill>
                  <a:srgbClr val="4FC1FF"/>
                </a:solidFill>
                <a:effectLst/>
                <a:latin typeface="Consolas" panose="020B0609020204030204" pitchFamily="49" charset="0"/>
              </a:rPr>
              <a:t>"</a:t>
            </a:r>
            <a:r>
              <a:rPr lang="en-GB" sz="900" b="0" dirty="0">
                <a:solidFill>
                  <a:srgbClr val="CCCCCC"/>
                </a:solidFill>
                <a:effectLst/>
                <a:latin typeface="Consolas" panose="020B0609020204030204" pitchFamily="49" charset="0"/>
              </a:rPr>
              <a:t> {</a:t>
            </a: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name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a:solidFill>
                  <a:srgbClr val="CE9178"/>
                </a:solidFill>
                <a:effectLst/>
                <a:latin typeface="Consolas" panose="020B0609020204030204" pitchFamily="49" charset="0"/>
              </a:rPr>
              <a:t>"</a:t>
            </a:r>
            <a:r>
              <a:rPr lang="en-GB" sz="900" b="0" dirty="0">
                <a:solidFill>
                  <a:srgbClr val="569CD6"/>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var</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prefix</a:t>
            </a:r>
            <a:r>
              <a:rPr lang="en-GB" sz="900" b="0" dirty="0">
                <a:solidFill>
                  <a:srgbClr val="569CD6"/>
                </a:solidFill>
                <a:effectLst/>
                <a:latin typeface="Consolas" panose="020B0609020204030204" pitchFamily="49" charset="0"/>
              </a:rPr>
              <a:t>}</a:t>
            </a:r>
            <a:r>
              <a:rPr lang="en-GB" sz="900" b="0" dirty="0">
                <a:solidFill>
                  <a:srgbClr val="CE9178"/>
                </a:solidFill>
                <a:effectLst/>
                <a:latin typeface="Consolas" panose="020B0609020204030204" pitchFamily="49" charset="0"/>
              </a:rPr>
              <a:t>-02"</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location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var</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location</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  </a:t>
            </a:r>
            <a:r>
              <a:rPr lang="en-GB" sz="900" b="0" dirty="0">
                <a:solidFill>
                  <a:srgbClr val="9CDCFE"/>
                </a:solidFill>
                <a:effectLst/>
                <a:latin typeface="Consolas" panose="020B0609020204030204" pitchFamily="49" charset="0"/>
              </a:rPr>
              <a:t>tags     </a:t>
            </a:r>
            <a:r>
              <a:rPr lang="en-GB" sz="900" b="0" dirty="0">
                <a:solidFill>
                  <a:srgbClr val="D4D4D4"/>
                </a:solidFill>
                <a:effectLst/>
                <a:latin typeface="Consolas" panose="020B0609020204030204" pitchFamily="49" charset="0"/>
              </a:rPr>
              <a:t>=</a:t>
            </a:r>
            <a:r>
              <a:rPr lang="en-GB" sz="900" b="0" dirty="0">
                <a:solidFill>
                  <a:srgbClr val="9CDCFE"/>
                </a:solidFill>
                <a:effectLst/>
                <a:latin typeface="Consolas" panose="020B0609020204030204" pitchFamily="49" charset="0"/>
              </a:rPr>
              <a:t> </a:t>
            </a:r>
            <a:r>
              <a:rPr lang="en-GB" sz="900" b="0" dirty="0" err="1">
                <a:solidFill>
                  <a:srgbClr val="9CDCFE"/>
                </a:solidFill>
                <a:effectLst/>
                <a:latin typeface="Consolas" panose="020B0609020204030204" pitchFamily="49" charset="0"/>
              </a:rPr>
              <a:t>local</a:t>
            </a:r>
            <a:r>
              <a:rPr lang="en-GB" sz="900" b="0" dirty="0" err="1">
                <a:solidFill>
                  <a:srgbClr val="D4D4D4"/>
                </a:solidFill>
                <a:effectLst/>
                <a:latin typeface="Consolas" panose="020B0609020204030204" pitchFamily="49" charset="0"/>
              </a:rPr>
              <a:t>.</a:t>
            </a:r>
            <a:r>
              <a:rPr lang="en-GB" sz="900" b="0" dirty="0" err="1">
                <a:solidFill>
                  <a:srgbClr val="9CDCFE"/>
                </a:solidFill>
                <a:effectLst/>
                <a:latin typeface="Consolas" panose="020B0609020204030204" pitchFamily="49" charset="0"/>
              </a:rPr>
              <a:t>tags</a:t>
            </a:r>
            <a:endParaRPr lang="en-GB" sz="900" b="0" dirty="0">
              <a:solidFill>
                <a:srgbClr val="CCCCCC"/>
              </a:solidFill>
              <a:effectLst/>
              <a:latin typeface="Consolas" panose="020B0609020204030204" pitchFamily="49" charset="0"/>
            </a:endParaRPr>
          </a:p>
          <a:p>
            <a:r>
              <a:rPr lang="en-GB" sz="900" b="0" dirty="0">
                <a:solidFill>
                  <a:srgbClr val="CCCCCC"/>
                </a:solidFill>
                <a:effectLst/>
                <a:latin typeface="Consolas" panose="020B0609020204030204" pitchFamily="49" charset="0"/>
              </a:rPr>
              <a:t>}</a:t>
            </a: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br>
              <a:rPr lang="en-GB" sz="900" b="0" dirty="0">
                <a:solidFill>
                  <a:srgbClr val="CCCCCC"/>
                </a:solidFill>
                <a:effectLst/>
                <a:latin typeface="Consolas" panose="020B0609020204030204" pitchFamily="49" charset="0"/>
              </a:rPr>
            </a:br>
            <a:endParaRPr lang="en-GB" sz="9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7" name="Arrow: Right 6">
            <a:extLst>
              <a:ext uri="{FF2B5EF4-FFF2-40B4-BE49-F238E27FC236}">
                <a16:creationId xmlns:a16="http://schemas.microsoft.com/office/drawing/2014/main" id="{14DBCF85-35C1-A463-65D8-F88428B20FF5}"/>
              </a:ext>
            </a:extLst>
          </p:cNvPr>
          <p:cNvSpPr/>
          <p:nvPr/>
        </p:nvSpPr>
        <p:spPr bwMode="auto">
          <a:xfrm>
            <a:off x="5494650" y="3953429"/>
            <a:ext cx="1197113" cy="92102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100" dirty="0">
                <a:solidFill>
                  <a:srgbClr val="FFFFFF"/>
                </a:solidFill>
                <a:ea typeface="Segoe UI" pitchFamily="34" charset="0"/>
                <a:cs typeface="Segoe UI" pitchFamily="34" charset="0"/>
              </a:rPr>
              <a:t>Refactor</a:t>
            </a:r>
          </a:p>
        </p:txBody>
      </p:sp>
      <p:sp>
        <p:nvSpPr>
          <p:cNvPr id="8" name="Speech Bubble: Rectangle with Corners Rounded 7">
            <a:extLst>
              <a:ext uri="{FF2B5EF4-FFF2-40B4-BE49-F238E27FC236}">
                <a16:creationId xmlns:a16="http://schemas.microsoft.com/office/drawing/2014/main" id="{DDCD2F0B-E6A9-5240-EE2C-4140F0A64C34}"/>
              </a:ext>
            </a:extLst>
          </p:cNvPr>
          <p:cNvSpPr/>
          <p:nvPr/>
        </p:nvSpPr>
        <p:spPr bwMode="auto">
          <a:xfrm>
            <a:off x="6998572" y="1349988"/>
            <a:ext cx="1351723" cy="481496"/>
          </a:xfrm>
          <a:prstGeom prst="wedgeRoundRectCallout">
            <a:avLst>
              <a:gd name="adj1" fmla="val -20642"/>
              <a:gd name="adj2" fmla="val 137445"/>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050" dirty="0">
                <a:solidFill>
                  <a:srgbClr val="FFFFFF"/>
                </a:solidFill>
                <a:ea typeface="Segoe UI" pitchFamily="34" charset="0"/>
                <a:cs typeface="Segoe UI" pitchFamily="34" charset="0"/>
              </a:rPr>
              <a:t>Variable block</a:t>
            </a:r>
          </a:p>
        </p:txBody>
      </p:sp>
      <p:sp>
        <p:nvSpPr>
          <p:cNvPr id="9" name="Speech Bubble: Rectangle with Corners Rounded 8">
            <a:extLst>
              <a:ext uri="{FF2B5EF4-FFF2-40B4-BE49-F238E27FC236}">
                <a16:creationId xmlns:a16="http://schemas.microsoft.com/office/drawing/2014/main" id="{A0C2781A-9290-5D06-216A-8E0629F73B84}"/>
              </a:ext>
            </a:extLst>
          </p:cNvPr>
          <p:cNvSpPr/>
          <p:nvPr/>
        </p:nvSpPr>
        <p:spPr bwMode="auto">
          <a:xfrm>
            <a:off x="9729784" y="4633709"/>
            <a:ext cx="1647688" cy="481496"/>
          </a:xfrm>
          <a:prstGeom prst="wedgeRoundRectCallout">
            <a:avLst>
              <a:gd name="adj1" fmla="val -118874"/>
              <a:gd name="adj2" fmla="val -17601"/>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050" dirty="0">
                <a:solidFill>
                  <a:srgbClr val="FFFFFF"/>
                </a:solidFill>
                <a:ea typeface="Segoe UI" pitchFamily="34" charset="0"/>
                <a:cs typeface="Segoe UI" pitchFamily="34" charset="0"/>
              </a:rPr>
              <a:t>Use var to reference</a:t>
            </a:r>
          </a:p>
        </p:txBody>
      </p:sp>
    </p:spTree>
    <p:extLst>
      <p:ext uri="{BB962C8B-B14F-4D97-AF65-F5344CB8AC3E}">
        <p14:creationId xmlns:p14="http://schemas.microsoft.com/office/powerpoint/2010/main" val="475568055"/>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8C45BF-9CF2-4A21-8849-5F46F7DF4E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484A36-27A7-84ED-C585-7EC5DFA2240F}"/>
              </a:ext>
            </a:extLst>
          </p:cNvPr>
          <p:cNvSpPr>
            <a:spLocks noGrp="1"/>
          </p:cNvSpPr>
          <p:nvPr>
            <p:ph type="title"/>
          </p:nvPr>
        </p:nvSpPr>
        <p:spPr/>
        <p:txBody>
          <a:bodyPr/>
          <a:lstStyle/>
          <a:p>
            <a:r>
              <a:rPr lang="en-US" dirty="0"/>
              <a:t>Terraform Variables Precedence	</a:t>
            </a:r>
          </a:p>
        </p:txBody>
      </p:sp>
      <p:pic>
        <p:nvPicPr>
          <p:cNvPr id="3" name="Picture 14" descr="Logo, company name&#10;&#10;Description automatically generated">
            <a:extLst>
              <a:ext uri="{FF2B5EF4-FFF2-40B4-BE49-F238E27FC236}">
                <a16:creationId xmlns:a16="http://schemas.microsoft.com/office/drawing/2014/main" id="{2F9B6154-727E-C261-4742-941E305677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785D041-49B1-9B04-1C8E-8F46FBB59911}"/>
              </a:ext>
              <a:ext uri="{C183D7F6-B498-43B3-948B-1728B52AA6E4}">
                <adec:decorative xmlns:adec="http://schemas.microsoft.com/office/drawing/2017/decorative" val="1"/>
              </a:ext>
            </a:extLst>
          </p:cNvPr>
          <p:cNvSpPr/>
          <p:nvPr/>
        </p:nvSpPr>
        <p:spPr bwMode="auto">
          <a:xfrm>
            <a:off x="457494" y="1437299"/>
            <a:ext cx="11045019" cy="4328248"/>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marL="285750" indent="-285750" defTabSz="932563">
              <a:spcBef>
                <a:spcPts val="300"/>
              </a:spcBef>
              <a:spcAft>
                <a:spcPts val="200"/>
              </a:spcAft>
              <a:buFont typeface="Arial" panose="020B0604020202020204" pitchFamily="34" charset="0"/>
              <a:buChar char="•"/>
            </a:pPr>
            <a:r>
              <a:rPr lang="en-GB">
                <a:solidFill>
                  <a:schemeClr val="tx1"/>
                </a:solidFill>
                <a:cs typeface="Segoe UI Semibold" panose="020B0702040204020203" pitchFamily="34" charset="0"/>
              </a:rPr>
              <a:t>If a variable name matches, then the lower down inputs take precedence</a:t>
            </a:r>
          </a:p>
          <a:p>
            <a:pPr marL="285750" indent="-285750" defTabSz="932563">
              <a:spcBef>
                <a:spcPts val="300"/>
              </a:spcBef>
              <a:spcAft>
                <a:spcPts val="200"/>
              </a:spcAft>
              <a:buFont typeface="Arial" panose="020B0604020202020204" pitchFamily="34" charset="0"/>
              <a:buChar char="•"/>
            </a:pPr>
            <a:endParaRPr lang="en-GB">
              <a:solidFill>
                <a:schemeClr val="accent6"/>
              </a:solidFill>
              <a:cs typeface="Segoe UI Semibold" panose="020B0702040204020203" pitchFamily="34" charset="0"/>
            </a:endParaRPr>
          </a:p>
          <a:p>
            <a:pPr marL="285750" indent="-285750" defTabSz="932563">
              <a:spcBef>
                <a:spcPts val="300"/>
              </a:spcBef>
              <a:spcAft>
                <a:spcPts val="200"/>
              </a:spcAft>
              <a:buFont typeface="Arial" panose="020B0604020202020204" pitchFamily="34" charset="0"/>
              <a:buChar char="•"/>
            </a:pPr>
            <a:endParaRPr lang="en-GB" dirty="0">
              <a:solidFill>
                <a:schemeClr val="accent6"/>
              </a:solidFill>
              <a:cs typeface="Segoe UI Semibold" panose="020B0702040204020203" pitchFamily="34" charset="0"/>
            </a:endParaRPr>
          </a:p>
        </p:txBody>
      </p:sp>
      <p:graphicFrame>
        <p:nvGraphicFramePr>
          <p:cNvPr id="5" name="Diagram 4">
            <a:extLst>
              <a:ext uri="{FF2B5EF4-FFF2-40B4-BE49-F238E27FC236}">
                <a16:creationId xmlns:a16="http://schemas.microsoft.com/office/drawing/2014/main" id="{969237AF-87A1-7262-2EB1-61AAC70BF35C}"/>
              </a:ext>
            </a:extLst>
          </p:cNvPr>
          <p:cNvGraphicFramePr/>
          <p:nvPr>
            <p:extLst>
              <p:ext uri="{D42A27DB-BD31-4B8C-83A1-F6EECF244321}">
                <p14:modId xmlns:p14="http://schemas.microsoft.com/office/powerpoint/2010/main" val="3108891631"/>
              </p:ext>
            </p:extLst>
          </p:nvPr>
        </p:nvGraphicFramePr>
        <p:xfrm>
          <a:off x="689487" y="1571952"/>
          <a:ext cx="10185814" cy="41935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3004189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F5F22-7ADA-E567-A2DE-6469D4909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093106-4AFC-5232-66A3-AD58BDC11489}"/>
              </a:ext>
            </a:extLst>
          </p:cNvPr>
          <p:cNvSpPr>
            <a:spLocks noGrp="1"/>
          </p:cNvSpPr>
          <p:nvPr>
            <p:ph type="title"/>
          </p:nvPr>
        </p:nvSpPr>
        <p:spPr/>
        <p:txBody>
          <a:bodyPr/>
          <a:lstStyle/>
          <a:p>
            <a:r>
              <a:rPr lang="en-US" dirty="0"/>
              <a:t>Terraform Outputs</a:t>
            </a:r>
          </a:p>
        </p:txBody>
      </p:sp>
      <p:pic>
        <p:nvPicPr>
          <p:cNvPr id="3" name="Picture 14" descr="Logo, company name&#10;&#10;Description automatically generated">
            <a:extLst>
              <a:ext uri="{FF2B5EF4-FFF2-40B4-BE49-F238E27FC236}">
                <a16:creationId xmlns:a16="http://schemas.microsoft.com/office/drawing/2014/main" id="{0E246A63-9ADF-BAD7-8D05-1AE8E2770E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3A8C0CC-D14E-9042-3DBF-BC12345727B5}"/>
              </a:ext>
            </a:extLst>
          </p:cNvPr>
          <p:cNvSpPr>
            <a:spLocks/>
          </p:cNvSpPr>
          <p:nvPr/>
        </p:nvSpPr>
        <p:spPr bwMode="auto">
          <a:xfrm>
            <a:off x="7024060" y="3429000"/>
            <a:ext cx="4004723" cy="1282476"/>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pPr marL="0" marR="0" lvl="0" indent="0" algn="l" defTabSz="932472" rtl="0" eaLnBrk="1" fontAlgn="base" latinLnBrk="0" hangingPunct="1">
              <a:spcBef>
                <a:spcPts val="100"/>
              </a:spcBef>
              <a:spcAft>
                <a:spcPts val="10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rPr>
              <a:t>&gt; terraform output</a:t>
            </a:r>
          </a:p>
          <a:p>
            <a:pPr marL="0" marR="0" lvl="0" indent="0" algn="l" defTabSz="932472" rtl="0" eaLnBrk="1" fontAlgn="base" latinLnBrk="0" hangingPunct="1">
              <a:spcBef>
                <a:spcPts val="100"/>
              </a:spcBef>
              <a:spcAft>
                <a:spcPts val="10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rPr>
              <a:t>&gt; terraform output -</a:t>
            </a:r>
            <a:r>
              <a:rPr kumimoji="0" lang="en-US" sz="1200" b="0" i="0" u="none" strike="noStrike" kern="1200" cap="none" spc="0" normalizeH="0" baseline="0" noProof="0" dirty="0" err="1">
                <a:ln>
                  <a:noFill/>
                </a:ln>
                <a:solidFill>
                  <a:schemeClr val="bg1"/>
                </a:solidFill>
                <a:effectLst/>
                <a:uLnTx/>
                <a:uFillTx/>
                <a:latin typeface="Segoe UI Semibold"/>
                <a:ea typeface="Segoe UI" pitchFamily="34" charset="0"/>
                <a:cs typeface="Segoe UI" pitchFamily="34" charset="0"/>
              </a:rPr>
              <a:t>json</a:t>
            </a:r>
            <a:endPar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endParaRPr>
          </a:p>
          <a:p>
            <a:pPr marL="0" marR="0" lvl="0" indent="0" algn="l" defTabSz="932472" rtl="0" eaLnBrk="1" fontAlgn="base" latinLnBrk="0" hangingPunct="1">
              <a:spcBef>
                <a:spcPts val="100"/>
              </a:spcBef>
              <a:spcAft>
                <a:spcPts val="10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rPr>
              <a:t>&gt; terraform output -</a:t>
            </a:r>
            <a:r>
              <a:rPr kumimoji="0" lang="en-US" sz="1200" b="0" i="0" u="none" strike="noStrike" kern="1200" cap="none" spc="0" normalizeH="0" baseline="0" noProof="0" dirty="0" err="1">
                <a:ln>
                  <a:noFill/>
                </a:ln>
                <a:solidFill>
                  <a:schemeClr val="bg1"/>
                </a:solidFill>
                <a:effectLst/>
                <a:uLnTx/>
                <a:uFillTx/>
                <a:latin typeface="Segoe UI Semibold"/>
                <a:ea typeface="Segoe UI" pitchFamily="34" charset="0"/>
                <a:cs typeface="Segoe UI" pitchFamily="34" charset="0"/>
              </a:rPr>
              <a:t>json</a:t>
            </a:r>
            <a:r>
              <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rPr>
              <a:t> </a:t>
            </a:r>
            <a:r>
              <a:rPr kumimoji="0" lang="en-US" sz="1200" b="0" i="0" u="none" strike="noStrike" kern="1200" cap="none" spc="0" normalizeH="0" baseline="0" noProof="0" dirty="0" err="1">
                <a:ln>
                  <a:noFill/>
                </a:ln>
                <a:solidFill>
                  <a:schemeClr val="bg1"/>
                </a:solidFill>
                <a:effectLst/>
                <a:uLnTx/>
                <a:uFillTx/>
                <a:latin typeface="Segoe UI Semibold"/>
                <a:ea typeface="Segoe UI" pitchFamily="34" charset="0"/>
                <a:cs typeface="Segoe UI" pitchFamily="34" charset="0"/>
              </a:rPr>
              <a:t>resource_group_ids</a:t>
            </a:r>
            <a:endPar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1200" b="0" i="0" u="none" strike="noStrike" kern="1200" cap="none" spc="0" normalizeH="0" baseline="0" noProof="0" dirty="0">
              <a:ln>
                <a:noFill/>
              </a:ln>
              <a:solidFill>
                <a:schemeClr val="bg1"/>
              </a:solidFill>
              <a:effectLst/>
              <a:uLnTx/>
              <a:uFillTx/>
              <a:latin typeface="Segoe UI Semibold"/>
              <a:ea typeface="Segoe UI" pitchFamily="34" charset="0"/>
              <a:cs typeface="Segoe UI" pitchFamily="34" charset="0"/>
            </a:endParaRPr>
          </a:p>
        </p:txBody>
      </p:sp>
      <p:sp>
        <p:nvSpPr>
          <p:cNvPr id="5" name="Rectangle 4">
            <a:extLst>
              <a:ext uri="{FF2B5EF4-FFF2-40B4-BE49-F238E27FC236}">
                <a16:creationId xmlns:a16="http://schemas.microsoft.com/office/drawing/2014/main" id="{5B1E1314-36D8-D63E-89D8-5BA3AE23777F}"/>
              </a:ext>
            </a:extLst>
          </p:cNvPr>
          <p:cNvSpPr>
            <a:spLocks/>
          </p:cNvSpPr>
          <p:nvPr/>
        </p:nvSpPr>
        <p:spPr bwMode="auto">
          <a:xfrm>
            <a:off x="750051" y="2271978"/>
            <a:ext cx="5091629" cy="4017572"/>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sz="1000" b="0" dirty="0">
                <a:solidFill>
                  <a:srgbClr val="4EC9B0"/>
                </a:solidFill>
                <a:effectLst/>
                <a:latin typeface="Consolas" panose="020B0609020204030204" pitchFamily="49" charset="0"/>
              </a:rPr>
              <a:t>...</a:t>
            </a:r>
            <a:endParaRPr lang="en-GB" sz="1000" b="0" dirty="0">
              <a:solidFill>
                <a:srgbClr val="CCCCCC"/>
              </a:solidFill>
              <a:effectLst/>
              <a:latin typeface="Consolas" panose="020B0609020204030204" pitchFamily="49" charset="0"/>
            </a:endParaRPr>
          </a:p>
          <a:p>
            <a:br>
              <a:rPr lang="en-GB" sz="1000" b="0" dirty="0">
                <a:solidFill>
                  <a:srgbClr val="CCCCCC"/>
                </a:solidFill>
                <a:effectLst/>
                <a:latin typeface="Consolas" panose="020B0609020204030204" pitchFamily="49" charset="0"/>
              </a:rPr>
            </a:br>
            <a:r>
              <a:rPr lang="en-GB" sz="1000" b="0" dirty="0">
                <a:solidFill>
                  <a:srgbClr val="4EC9B0"/>
                </a:solidFill>
                <a:effectLst/>
                <a:latin typeface="Consolas" panose="020B0609020204030204" pitchFamily="49" charset="0"/>
              </a:rPr>
              <a:t>resource</a:t>
            </a:r>
            <a:r>
              <a:rPr lang="en-GB" sz="1000" b="0" dirty="0">
                <a:solidFill>
                  <a:srgbClr val="CCCCCC"/>
                </a:solidFill>
                <a:effectLst/>
                <a:latin typeface="Consolas" panose="020B0609020204030204" pitchFamily="49" charset="0"/>
              </a:rPr>
              <a:t> </a:t>
            </a:r>
            <a:r>
              <a:rPr lang="en-GB" sz="1000" b="0" dirty="0">
                <a:solidFill>
                  <a:srgbClr val="4FC1FF"/>
                </a:solidFill>
                <a:effectLst/>
                <a:latin typeface="Consolas" panose="020B0609020204030204" pitchFamily="49" charset="0"/>
              </a:rPr>
              <a:t>"</a:t>
            </a:r>
            <a:r>
              <a:rPr lang="en-GB" sz="1000" b="0" dirty="0" err="1">
                <a:solidFill>
                  <a:srgbClr val="4FC1FF"/>
                </a:solidFill>
                <a:effectLst/>
                <a:latin typeface="Consolas" panose="020B0609020204030204" pitchFamily="49" charset="0"/>
              </a:rPr>
              <a:t>azurerm_resource_group</a:t>
            </a:r>
            <a:r>
              <a:rPr lang="en-GB" sz="1000" b="0" dirty="0">
                <a:solidFill>
                  <a:srgbClr val="4FC1FF"/>
                </a:solidFill>
                <a:effectLst/>
                <a:latin typeface="Consolas" panose="020B0609020204030204" pitchFamily="49" charset="0"/>
              </a:rPr>
              <a:t>"</a:t>
            </a:r>
            <a:r>
              <a:rPr lang="en-GB" sz="1000" b="0" dirty="0">
                <a:solidFill>
                  <a:srgbClr val="CCCCCC"/>
                </a:solidFill>
                <a:effectLst/>
                <a:latin typeface="Consolas" panose="020B0609020204030204" pitchFamily="49" charset="0"/>
              </a:rPr>
              <a:t> </a:t>
            </a:r>
            <a:r>
              <a:rPr lang="en-GB" sz="1000" b="0" dirty="0">
                <a:solidFill>
                  <a:srgbClr val="4FC1FF"/>
                </a:solidFill>
                <a:effectLst/>
                <a:latin typeface="Consolas" panose="020B0609020204030204" pitchFamily="49" charset="0"/>
              </a:rPr>
              <a:t>"</a:t>
            </a:r>
            <a:r>
              <a:rPr lang="en-GB" sz="1000" b="0" dirty="0" err="1">
                <a:solidFill>
                  <a:srgbClr val="4FC1FF"/>
                </a:solidFill>
                <a:effectLst/>
                <a:latin typeface="Consolas" panose="020B0609020204030204" pitchFamily="49" charset="0"/>
              </a:rPr>
              <a:t>example_one</a:t>
            </a:r>
            <a:r>
              <a:rPr lang="en-GB" sz="1000" b="0" dirty="0">
                <a:solidFill>
                  <a:srgbClr val="4FC1FF"/>
                </a:solidFill>
                <a:effectLst/>
                <a:latin typeface="Consolas" panose="020B0609020204030204" pitchFamily="49" charset="0"/>
              </a:rPr>
              <a:t>"</a:t>
            </a:r>
            <a:r>
              <a:rPr lang="en-GB" sz="1000" b="0" dirty="0">
                <a:solidFill>
                  <a:srgbClr val="CCCCCC"/>
                </a:solidFill>
                <a:effectLst/>
                <a:latin typeface="Consolas" panose="020B0609020204030204" pitchFamily="49" charset="0"/>
              </a:rPr>
              <a:t> {</a:t>
            </a: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name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a:solidFill>
                  <a:srgbClr val="CE9178"/>
                </a:solidFill>
                <a:effectLst/>
                <a:latin typeface="Consolas" panose="020B0609020204030204" pitchFamily="49" charset="0"/>
              </a:rPr>
              <a:t>"</a:t>
            </a:r>
            <a:r>
              <a:rPr lang="en-GB" sz="1000" b="0" dirty="0">
                <a:solidFill>
                  <a:srgbClr val="569CD6"/>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var</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prefix</a:t>
            </a:r>
            <a:r>
              <a:rPr lang="en-GB" sz="1000" b="0" dirty="0">
                <a:solidFill>
                  <a:srgbClr val="569CD6"/>
                </a:solidFill>
                <a:effectLst/>
                <a:latin typeface="Consolas" panose="020B0609020204030204" pitchFamily="49" charset="0"/>
              </a:rPr>
              <a:t>}</a:t>
            </a:r>
            <a:r>
              <a:rPr lang="en-GB" sz="1000" b="0" dirty="0">
                <a:solidFill>
                  <a:srgbClr val="CE9178"/>
                </a:solidFill>
                <a:effectLst/>
                <a:latin typeface="Consolas" panose="020B0609020204030204" pitchFamily="49" charset="0"/>
              </a:rPr>
              <a:t>-01"</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location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var</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location</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tags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local</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tags</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a:t>
            </a:r>
          </a:p>
          <a:p>
            <a:br>
              <a:rPr lang="en-GB" sz="1000" b="0" dirty="0">
                <a:solidFill>
                  <a:srgbClr val="CCCCCC"/>
                </a:solidFill>
                <a:effectLst/>
                <a:latin typeface="Consolas" panose="020B0609020204030204" pitchFamily="49" charset="0"/>
              </a:rPr>
            </a:br>
            <a:r>
              <a:rPr lang="en-GB" sz="1000" b="0" dirty="0">
                <a:solidFill>
                  <a:srgbClr val="4EC9B0"/>
                </a:solidFill>
                <a:effectLst/>
                <a:latin typeface="Consolas" panose="020B0609020204030204" pitchFamily="49" charset="0"/>
              </a:rPr>
              <a:t>resource</a:t>
            </a:r>
            <a:r>
              <a:rPr lang="en-GB" sz="1000" b="0" dirty="0">
                <a:solidFill>
                  <a:srgbClr val="CCCCCC"/>
                </a:solidFill>
                <a:effectLst/>
                <a:latin typeface="Consolas" panose="020B0609020204030204" pitchFamily="49" charset="0"/>
              </a:rPr>
              <a:t> </a:t>
            </a:r>
            <a:r>
              <a:rPr lang="en-GB" sz="1000" b="0" dirty="0">
                <a:solidFill>
                  <a:srgbClr val="4FC1FF"/>
                </a:solidFill>
                <a:effectLst/>
                <a:latin typeface="Consolas" panose="020B0609020204030204" pitchFamily="49" charset="0"/>
              </a:rPr>
              <a:t>"</a:t>
            </a:r>
            <a:r>
              <a:rPr lang="en-GB" sz="1000" b="0" dirty="0" err="1">
                <a:solidFill>
                  <a:srgbClr val="4FC1FF"/>
                </a:solidFill>
                <a:effectLst/>
                <a:latin typeface="Consolas" panose="020B0609020204030204" pitchFamily="49" charset="0"/>
              </a:rPr>
              <a:t>azurerm_resource_group</a:t>
            </a:r>
            <a:r>
              <a:rPr lang="en-GB" sz="1000" b="0" dirty="0">
                <a:solidFill>
                  <a:srgbClr val="4FC1FF"/>
                </a:solidFill>
                <a:effectLst/>
                <a:latin typeface="Consolas" panose="020B0609020204030204" pitchFamily="49" charset="0"/>
              </a:rPr>
              <a:t>"</a:t>
            </a:r>
            <a:r>
              <a:rPr lang="en-GB" sz="1000" b="0" dirty="0">
                <a:solidFill>
                  <a:srgbClr val="CCCCCC"/>
                </a:solidFill>
                <a:effectLst/>
                <a:latin typeface="Consolas" panose="020B0609020204030204" pitchFamily="49" charset="0"/>
              </a:rPr>
              <a:t> </a:t>
            </a:r>
            <a:r>
              <a:rPr lang="en-GB" sz="1000" b="0" dirty="0">
                <a:solidFill>
                  <a:srgbClr val="4FC1FF"/>
                </a:solidFill>
                <a:effectLst/>
                <a:latin typeface="Consolas" panose="020B0609020204030204" pitchFamily="49" charset="0"/>
              </a:rPr>
              <a:t>"</a:t>
            </a:r>
            <a:r>
              <a:rPr lang="en-GB" sz="1000" b="0" dirty="0" err="1">
                <a:solidFill>
                  <a:srgbClr val="4FC1FF"/>
                </a:solidFill>
                <a:effectLst/>
                <a:latin typeface="Consolas" panose="020B0609020204030204" pitchFamily="49" charset="0"/>
              </a:rPr>
              <a:t>example_two</a:t>
            </a:r>
            <a:r>
              <a:rPr lang="en-GB" sz="1000" b="0" dirty="0">
                <a:solidFill>
                  <a:srgbClr val="4FC1FF"/>
                </a:solidFill>
                <a:effectLst/>
                <a:latin typeface="Consolas" panose="020B0609020204030204" pitchFamily="49" charset="0"/>
              </a:rPr>
              <a:t>"</a:t>
            </a:r>
            <a:r>
              <a:rPr lang="en-GB" sz="1000" b="0" dirty="0">
                <a:solidFill>
                  <a:srgbClr val="CCCCCC"/>
                </a:solidFill>
                <a:effectLst/>
                <a:latin typeface="Consolas" panose="020B0609020204030204" pitchFamily="49" charset="0"/>
              </a:rPr>
              <a:t> {</a:t>
            </a: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name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a:solidFill>
                  <a:srgbClr val="CE9178"/>
                </a:solidFill>
                <a:effectLst/>
                <a:latin typeface="Consolas" panose="020B0609020204030204" pitchFamily="49" charset="0"/>
              </a:rPr>
              <a:t>"</a:t>
            </a:r>
            <a:r>
              <a:rPr lang="en-GB" sz="1000" b="0" dirty="0">
                <a:solidFill>
                  <a:srgbClr val="569CD6"/>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var</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prefix</a:t>
            </a:r>
            <a:r>
              <a:rPr lang="en-GB" sz="1000" b="0" dirty="0">
                <a:solidFill>
                  <a:srgbClr val="569CD6"/>
                </a:solidFill>
                <a:effectLst/>
                <a:latin typeface="Consolas" panose="020B0609020204030204" pitchFamily="49" charset="0"/>
              </a:rPr>
              <a:t>}</a:t>
            </a:r>
            <a:r>
              <a:rPr lang="en-GB" sz="1000" b="0" dirty="0">
                <a:solidFill>
                  <a:srgbClr val="CE9178"/>
                </a:solidFill>
                <a:effectLst/>
                <a:latin typeface="Consolas" panose="020B0609020204030204" pitchFamily="49" charset="0"/>
              </a:rPr>
              <a:t>-02"</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location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var</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location</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tags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local</a:t>
            </a:r>
            <a:r>
              <a:rPr lang="en-GB" sz="1000" b="0" dirty="0" err="1">
                <a:solidFill>
                  <a:srgbClr val="D4D4D4"/>
                </a:solidFill>
                <a:effectLst/>
                <a:latin typeface="Consolas" panose="020B0609020204030204" pitchFamily="49" charset="0"/>
              </a:rPr>
              <a:t>.</a:t>
            </a:r>
            <a:r>
              <a:rPr lang="en-GB" sz="1000" b="0" dirty="0" err="1">
                <a:solidFill>
                  <a:srgbClr val="9CDCFE"/>
                </a:solidFill>
                <a:effectLst/>
                <a:latin typeface="Consolas" panose="020B0609020204030204" pitchFamily="49" charset="0"/>
              </a:rPr>
              <a:t>tags</a:t>
            </a:r>
            <a:endParaRPr lang="en-GB" sz="1000" b="0" dirty="0">
              <a:solidFill>
                <a:srgbClr val="CCCCCC"/>
              </a:solidFill>
              <a:effectLst/>
              <a:latin typeface="Consolas" panose="020B0609020204030204" pitchFamily="49" charset="0"/>
            </a:endParaRPr>
          </a:p>
          <a:p>
            <a:r>
              <a:rPr lang="en-GB" sz="1000" b="0" dirty="0">
                <a:solidFill>
                  <a:srgbClr val="CCCCCC"/>
                </a:solidFill>
                <a:effectLst/>
                <a:latin typeface="Consolas" panose="020B0609020204030204" pitchFamily="49" charset="0"/>
              </a:rPr>
              <a:t>}</a:t>
            </a:r>
          </a:p>
          <a:p>
            <a:br>
              <a:rPr lang="en-GB" sz="1000" b="0" dirty="0">
                <a:solidFill>
                  <a:srgbClr val="CCCCCC"/>
                </a:solidFill>
                <a:effectLst/>
                <a:latin typeface="Consolas" panose="020B0609020204030204" pitchFamily="49" charset="0"/>
              </a:rPr>
            </a:br>
            <a:r>
              <a:rPr lang="en-GB" sz="1000" b="0" dirty="0">
                <a:solidFill>
                  <a:srgbClr val="4EC9B0"/>
                </a:solidFill>
                <a:effectLst/>
                <a:latin typeface="Consolas" panose="020B0609020204030204" pitchFamily="49" charset="0"/>
              </a:rPr>
              <a:t>output</a:t>
            </a:r>
            <a:r>
              <a:rPr lang="en-GB" sz="1000" b="0" dirty="0">
                <a:solidFill>
                  <a:srgbClr val="CCCCCC"/>
                </a:solidFill>
                <a:effectLst/>
                <a:latin typeface="Consolas" panose="020B0609020204030204" pitchFamily="49" charset="0"/>
              </a:rPr>
              <a:t> </a:t>
            </a:r>
            <a:r>
              <a:rPr lang="en-GB" sz="1000" b="0" dirty="0">
                <a:solidFill>
                  <a:srgbClr val="4FC1FF"/>
                </a:solidFill>
                <a:effectLst/>
                <a:latin typeface="Consolas" panose="020B0609020204030204" pitchFamily="49" charset="0"/>
              </a:rPr>
              <a:t>"</a:t>
            </a:r>
            <a:r>
              <a:rPr lang="en-GB" sz="1000" b="0" dirty="0" err="1">
                <a:solidFill>
                  <a:srgbClr val="4FC1FF"/>
                </a:solidFill>
                <a:effectLst/>
                <a:latin typeface="Consolas" panose="020B0609020204030204" pitchFamily="49" charset="0"/>
              </a:rPr>
              <a:t>resource_group_ids</a:t>
            </a:r>
            <a:r>
              <a:rPr lang="en-GB" sz="1000" b="0" dirty="0">
                <a:solidFill>
                  <a:srgbClr val="4FC1FF"/>
                </a:solidFill>
                <a:effectLst/>
                <a:latin typeface="Consolas" panose="020B0609020204030204" pitchFamily="49" charset="0"/>
              </a:rPr>
              <a:t>"</a:t>
            </a:r>
            <a:r>
              <a:rPr lang="en-GB" sz="1000" b="0" dirty="0">
                <a:solidFill>
                  <a:srgbClr val="CCCCCC"/>
                </a:solidFill>
                <a:effectLst/>
                <a:latin typeface="Consolas" panose="020B0609020204030204" pitchFamily="49" charset="0"/>
              </a:rPr>
              <a:t> {</a:t>
            </a:r>
          </a:p>
          <a:p>
            <a:r>
              <a:rPr lang="en-GB" sz="1000" b="0" dirty="0">
                <a:solidFill>
                  <a:srgbClr val="CCCCCC"/>
                </a:solidFill>
                <a:effectLst/>
                <a:latin typeface="Consolas" panose="020B0609020204030204" pitchFamily="49" charset="0"/>
              </a:rPr>
              <a:t>  </a:t>
            </a:r>
            <a:r>
              <a:rPr lang="en-GB" sz="1000" b="0" dirty="0">
                <a:solidFill>
                  <a:srgbClr val="9CDCFE"/>
                </a:solidFill>
                <a:effectLst/>
                <a:latin typeface="Consolas" panose="020B0609020204030204" pitchFamily="49" charset="0"/>
              </a:rPr>
              <a:t>value </a:t>
            </a:r>
            <a:r>
              <a:rPr lang="en-GB" sz="1000" b="0" dirty="0">
                <a:solidFill>
                  <a:srgbClr val="D4D4D4"/>
                </a:solidFill>
                <a:effectLst/>
                <a:latin typeface="Consolas" panose="020B0609020204030204" pitchFamily="49" charset="0"/>
              </a:rPr>
              <a:t>=</a:t>
            </a:r>
            <a:r>
              <a:rPr lang="en-GB" sz="1000" b="0" dirty="0">
                <a:solidFill>
                  <a:srgbClr val="9CDCFE"/>
                </a:solidFill>
                <a:effectLst/>
                <a:latin typeface="Consolas" panose="020B0609020204030204" pitchFamily="49" charset="0"/>
              </a:rPr>
              <a:t> </a:t>
            </a:r>
            <a:r>
              <a:rPr lang="en-GB" sz="1000" b="0" dirty="0">
                <a:solidFill>
                  <a:srgbClr val="CCCCCC"/>
                </a:solidFill>
                <a:effectLst/>
                <a:latin typeface="Consolas" panose="020B0609020204030204" pitchFamily="49" charset="0"/>
              </a:rPr>
              <a:t>{</a:t>
            </a:r>
          </a:p>
          <a:p>
            <a:r>
              <a:rPr lang="en-GB" sz="1000" b="0" dirty="0">
                <a:solidFill>
                  <a:srgbClr val="CCCCCC"/>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example_one</a:t>
            </a:r>
            <a:r>
              <a:rPr lang="en-GB" sz="1000" b="0" dirty="0">
                <a:solidFill>
                  <a:srgbClr val="CCCCCC"/>
                </a:solidFill>
                <a:effectLst/>
                <a:latin typeface="Consolas" panose="020B0609020204030204" pitchFamily="49" charset="0"/>
              </a:rPr>
              <a:t> </a:t>
            </a:r>
            <a:r>
              <a:rPr lang="en-GB" sz="1000" b="0" dirty="0">
                <a:solidFill>
                  <a:srgbClr val="D4D4D4"/>
                </a:solidFill>
                <a:effectLst/>
                <a:latin typeface="Consolas" panose="020B0609020204030204" pitchFamily="49" charset="0"/>
              </a:rPr>
              <a:t>=</a:t>
            </a:r>
            <a:r>
              <a:rPr lang="en-GB" sz="1000" b="0" dirty="0">
                <a:solidFill>
                  <a:srgbClr val="CCCCCC"/>
                </a:solidFill>
                <a:effectLst/>
                <a:latin typeface="Consolas" panose="020B0609020204030204" pitchFamily="49" charset="0"/>
              </a:rPr>
              <a:t> azurerm_resource_group.example_one.id</a:t>
            </a:r>
          </a:p>
          <a:p>
            <a:r>
              <a:rPr lang="en-GB" sz="1000" b="0" dirty="0">
                <a:solidFill>
                  <a:srgbClr val="CCCCCC"/>
                </a:solidFill>
                <a:effectLst/>
                <a:latin typeface="Consolas" panose="020B0609020204030204" pitchFamily="49" charset="0"/>
              </a:rPr>
              <a:t>    </a:t>
            </a:r>
            <a:r>
              <a:rPr lang="en-GB" sz="1000" b="0" dirty="0" err="1">
                <a:solidFill>
                  <a:srgbClr val="9CDCFE"/>
                </a:solidFill>
                <a:effectLst/>
                <a:latin typeface="Consolas" panose="020B0609020204030204" pitchFamily="49" charset="0"/>
              </a:rPr>
              <a:t>example_two</a:t>
            </a:r>
            <a:r>
              <a:rPr lang="en-GB" sz="1000" b="0" dirty="0">
                <a:solidFill>
                  <a:srgbClr val="CCCCCC"/>
                </a:solidFill>
                <a:effectLst/>
                <a:latin typeface="Consolas" panose="020B0609020204030204" pitchFamily="49" charset="0"/>
              </a:rPr>
              <a:t> </a:t>
            </a:r>
            <a:r>
              <a:rPr lang="en-GB" sz="1000" b="0" dirty="0">
                <a:solidFill>
                  <a:srgbClr val="D4D4D4"/>
                </a:solidFill>
                <a:effectLst/>
                <a:latin typeface="Consolas" panose="020B0609020204030204" pitchFamily="49" charset="0"/>
              </a:rPr>
              <a:t>=</a:t>
            </a:r>
            <a:r>
              <a:rPr lang="en-GB" sz="1000" b="0" dirty="0">
                <a:solidFill>
                  <a:srgbClr val="CCCCCC"/>
                </a:solidFill>
                <a:effectLst/>
                <a:latin typeface="Consolas" panose="020B0609020204030204" pitchFamily="49" charset="0"/>
              </a:rPr>
              <a:t> azurerm_resource_group.example_two.id</a:t>
            </a:r>
          </a:p>
          <a:p>
            <a:r>
              <a:rPr lang="en-GB" sz="1000" b="0" dirty="0">
                <a:solidFill>
                  <a:srgbClr val="CCCCCC"/>
                </a:solidFill>
                <a:effectLst/>
                <a:latin typeface="Consolas" panose="020B0609020204030204" pitchFamily="49" charset="0"/>
              </a:rPr>
              <a:t>  }</a:t>
            </a:r>
          </a:p>
          <a:p>
            <a:r>
              <a:rPr lang="en-GB" sz="1000" b="0" dirty="0">
                <a:solidFill>
                  <a:srgbClr val="CCCCCC"/>
                </a:solidFill>
                <a:effectLst/>
                <a:latin typeface="Consolas" panose="020B0609020204030204" pitchFamily="49" charset="0"/>
              </a:rPr>
              <a:t>}</a:t>
            </a:r>
          </a:p>
          <a:p>
            <a:br>
              <a:rPr lang="en-GB" sz="1000" b="0" dirty="0">
                <a:solidFill>
                  <a:srgbClr val="CCCCCC"/>
                </a:solidFill>
                <a:effectLst/>
                <a:latin typeface="Consolas" panose="020B0609020204030204" pitchFamily="49" charset="0"/>
              </a:rPr>
            </a:br>
            <a:endParaRPr lang="en-GB" sz="1000" b="0" dirty="0">
              <a:solidFill>
                <a:srgbClr val="CCCCCC"/>
              </a:solidFill>
              <a:effectLst/>
              <a:latin typeface="Consolas" panose="020B0609020204030204" pitchFamily="49" charset="0"/>
            </a:endParaRPr>
          </a:p>
          <a:p>
            <a:br>
              <a:rPr lang="en-GB" sz="1000" b="0" dirty="0">
                <a:solidFill>
                  <a:srgbClr val="CCCCCC"/>
                </a:solidFill>
                <a:effectLst/>
                <a:latin typeface="Consolas" panose="020B0609020204030204" pitchFamily="49" charset="0"/>
              </a:rPr>
            </a:br>
            <a:endParaRPr lang="en-GB" sz="1000" b="0" dirty="0">
              <a:solidFill>
                <a:srgbClr val="CCCCCC"/>
              </a:solidFill>
              <a:effectLst/>
              <a:latin typeface="Consolas" panose="020B0609020204030204" pitchFamily="49" charset="0"/>
            </a:endParaRPr>
          </a:p>
          <a:p>
            <a:pPr marL="0" marR="0" lvl="0" indent="0" algn="l" defTabSz="932472" rtl="0" eaLnBrk="1" fontAlgn="base" latinLnBrk="0" hangingPunct="1">
              <a:spcBef>
                <a:spcPts val="100"/>
              </a:spcBef>
              <a:spcAft>
                <a:spcPts val="100"/>
              </a:spcAft>
              <a:buClrTx/>
              <a:buSzTx/>
              <a:buFontTx/>
              <a:buNone/>
              <a:tabLst/>
              <a:defRPr/>
            </a:pPr>
            <a:endParaRPr kumimoji="0" lang="en-US" sz="10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6" name="Speech Bubble: Rectangle with Corners Rounded 5">
            <a:extLst>
              <a:ext uri="{FF2B5EF4-FFF2-40B4-BE49-F238E27FC236}">
                <a16:creationId xmlns:a16="http://schemas.microsoft.com/office/drawing/2014/main" id="{86ACC0C0-D2D6-01EC-F034-9D2B770B6640}"/>
              </a:ext>
            </a:extLst>
          </p:cNvPr>
          <p:cNvSpPr/>
          <p:nvPr/>
        </p:nvSpPr>
        <p:spPr bwMode="auto">
          <a:xfrm>
            <a:off x="5167941" y="3541525"/>
            <a:ext cx="1376624" cy="470935"/>
          </a:xfrm>
          <a:prstGeom prst="wedgeRoundRectCallout">
            <a:avLst>
              <a:gd name="adj1" fmla="val -215724"/>
              <a:gd name="adj2" fmla="val 186255"/>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050" dirty="0">
                <a:solidFill>
                  <a:srgbClr val="FFFFFF"/>
                </a:solidFill>
                <a:ea typeface="Segoe UI" pitchFamily="34" charset="0"/>
                <a:cs typeface="Segoe UI" pitchFamily="34" charset="0"/>
              </a:rPr>
              <a:t>Output block</a:t>
            </a:r>
          </a:p>
        </p:txBody>
      </p:sp>
      <p:sp>
        <p:nvSpPr>
          <p:cNvPr id="7" name="Speech Bubble: Rectangle with Corners Rounded 6">
            <a:extLst>
              <a:ext uri="{FF2B5EF4-FFF2-40B4-BE49-F238E27FC236}">
                <a16:creationId xmlns:a16="http://schemas.microsoft.com/office/drawing/2014/main" id="{3EE959C5-9130-002D-34B2-5A704722B8F5}"/>
              </a:ext>
            </a:extLst>
          </p:cNvPr>
          <p:cNvSpPr/>
          <p:nvPr/>
        </p:nvSpPr>
        <p:spPr bwMode="auto">
          <a:xfrm>
            <a:off x="5167941" y="4210562"/>
            <a:ext cx="1376624" cy="470935"/>
          </a:xfrm>
          <a:prstGeom prst="wedgeRoundRectCallout">
            <a:avLst>
              <a:gd name="adj1" fmla="val -295285"/>
              <a:gd name="adj2" fmla="val 83837"/>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050" dirty="0">
                <a:solidFill>
                  <a:srgbClr val="FFFFFF"/>
                </a:solidFill>
                <a:ea typeface="Segoe UI" pitchFamily="34" charset="0"/>
                <a:cs typeface="Segoe UI" pitchFamily="34" charset="0"/>
              </a:rPr>
              <a:t>Must set value</a:t>
            </a:r>
          </a:p>
        </p:txBody>
      </p:sp>
      <p:sp>
        <p:nvSpPr>
          <p:cNvPr id="8" name="TextBox 7">
            <a:extLst>
              <a:ext uri="{FF2B5EF4-FFF2-40B4-BE49-F238E27FC236}">
                <a16:creationId xmlns:a16="http://schemas.microsoft.com/office/drawing/2014/main" id="{596E938C-E2EC-0E9B-F4E5-058DC6057D76}"/>
              </a:ext>
            </a:extLst>
          </p:cNvPr>
          <p:cNvSpPr txBox="1"/>
          <p:nvPr/>
        </p:nvSpPr>
        <p:spPr>
          <a:xfrm>
            <a:off x="478746" y="1392156"/>
            <a:ext cx="10440519" cy="615553"/>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2000" dirty="0"/>
              <a:t>Outputs can be used to get data from Terraform and pass to other processes</a:t>
            </a:r>
          </a:p>
          <a:p>
            <a:pPr marL="342900" indent="-342900" algn="l">
              <a:buFont typeface="Arial" panose="020B0604020202020204" pitchFamily="34" charset="0"/>
              <a:buChar char="•"/>
            </a:pPr>
            <a:r>
              <a:rPr lang="en-US" sz="2000" dirty="0"/>
              <a:t>Use the  </a:t>
            </a:r>
            <a:r>
              <a:rPr lang="en-US" sz="2000" dirty="0">
                <a:latin typeface="Consolas" panose="020B0609020204030204" pitchFamily="49" charset="0"/>
              </a:rPr>
              <a:t>terraform output </a:t>
            </a:r>
            <a:r>
              <a:rPr lang="en-US" sz="2000" dirty="0"/>
              <a:t>command to read outputs</a:t>
            </a:r>
          </a:p>
        </p:txBody>
      </p:sp>
    </p:spTree>
    <p:extLst>
      <p:ext uri="{BB962C8B-B14F-4D97-AF65-F5344CB8AC3E}">
        <p14:creationId xmlns:p14="http://schemas.microsoft.com/office/powerpoint/2010/main" val="2067515787"/>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10A597-64AD-9556-2F08-659DB577F5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1BCEAC-4148-E05B-3B3E-9523FF07F8EA}"/>
              </a:ext>
            </a:extLst>
          </p:cNvPr>
          <p:cNvSpPr>
            <a:spLocks noGrp="1"/>
          </p:cNvSpPr>
          <p:nvPr>
            <p:ph type="title"/>
          </p:nvPr>
        </p:nvSpPr>
        <p:spPr/>
        <p:txBody>
          <a:bodyPr/>
          <a:lstStyle/>
          <a:p>
            <a:r>
              <a:rPr lang="en-US" dirty="0"/>
              <a:t>Terraform Console</a:t>
            </a:r>
          </a:p>
        </p:txBody>
      </p:sp>
      <p:pic>
        <p:nvPicPr>
          <p:cNvPr id="3" name="Picture 14" descr="Logo, company name&#10;&#10;Description automatically generated">
            <a:extLst>
              <a:ext uri="{FF2B5EF4-FFF2-40B4-BE49-F238E27FC236}">
                <a16:creationId xmlns:a16="http://schemas.microsoft.com/office/drawing/2014/main" id="{E8A9560F-95D6-4826-8E8F-69BC39A55A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8CBA48-07CA-217C-4C3A-BBE3601DC09A}"/>
              </a:ext>
            </a:extLst>
          </p:cNvPr>
          <p:cNvSpPr txBox="1"/>
          <p:nvPr/>
        </p:nvSpPr>
        <p:spPr>
          <a:xfrm>
            <a:off x="588262" y="1437299"/>
            <a:ext cx="9470137" cy="699679"/>
          </a:xfrm>
          <a:prstGeom prst="rect">
            <a:avLst/>
          </a:prstGeom>
          <a:noFill/>
        </p:spPr>
        <p:txBody>
          <a:bodyPr wrap="square">
            <a:spAutoFit/>
          </a:bodyPr>
          <a:lstStyle/>
          <a:p>
            <a:pPr defTabSz="932563">
              <a:spcBef>
                <a:spcPts val="300"/>
              </a:spcBef>
              <a:spcAft>
                <a:spcPts val="200"/>
              </a:spcAft>
            </a:pPr>
            <a:r>
              <a:rPr lang="en-GB" dirty="0">
                <a:solidFill>
                  <a:schemeClr val="tx1"/>
                </a:solidFill>
                <a:cs typeface="Segoe UI Semibold" panose="020B0702040204020203" pitchFamily="34" charset="0"/>
              </a:rPr>
              <a:t>Terraform console is part of Terraform CLI. </a:t>
            </a:r>
          </a:p>
          <a:p>
            <a:pPr defTabSz="932563">
              <a:spcBef>
                <a:spcPts val="300"/>
              </a:spcBef>
              <a:spcAft>
                <a:spcPts val="200"/>
              </a:spcAft>
            </a:pPr>
            <a:r>
              <a:rPr lang="en-GB" dirty="0">
                <a:solidFill>
                  <a:schemeClr val="tx1"/>
                </a:solidFill>
                <a:cs typeface="Segoe UI Semibold" panose="020B0702040204020203" pitchFamily="34" charset="0"/>
              </a:rPr>
              <a:t>It can be used to test expressions and interrogate code</a:t>
            </a:r>
          </a:p>
        </p:txBody>
      </p:sp>
      <p:sp>
        <p:nvSpPr>
          <p:cNvPr id="6" name="Rectangle 5">
            <a:extLst>
              <a:ext uri="{FF2B5EF4-FFF2-40B4-BE49-F238E27FC236}">
                <a16:creationId xmlns:a16="http://schemas.microsoft.com/office/drawing/2014/main" id="{D12D38CA-6654-E4AB-B87C-0E9BE0733FA9}"/>
              </a:ext>
            </a:extLst>
          </p:cNvPr>
          <p:cNvSpPr>
            <a:spLocks/>
          </p:cNvSpPr>
          <p:nvPr/>
        </p:nvSpPr>
        <p:spPr bwMode="auto">
          <a:xfrm>
            <a:off x="2559929" y="2442499"/>
            <a:ext cx="3613351" cy="2378787"/>
          </a:xfrm>
          <a:prstGeom prst="rect">
            <a:avLst/>
          </a:prstGeom>
          <a:solidFill>
            <a:schemeClr val="tx1">
              <a:lumMod val="85000"/>
              <a:lumOff val="1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92024" rIns="182880" bIns="182880" numCol="1" spcCol="0" rtlCol="0" fromWordArt="0" anchor="t" anchorCtr="0" forceAA="0" compatLnSpc="1">
            <a:prstTxWarp prst="textNoShape">
              <a:avLst/>
            </a:prstTxWarp>
            <a:noAutofit/>
          </a:bodyPr>
          <a:lstStyle/>
          <a:p>
            <a:r>
              <a:rPr lang="en-GB" dirty="0" err="1">
                <a:solidFill>
                  <a:srgbClr val="CCCCCC"/>
                </a:solidFill>
                <a:latin typeface="Consolas" panose="020B0609020204030204" pitchFamily="49" charset="0"/>
              </a:rPr>
              <a:t>pwsh</a:t>
            </a:r>
            <a:r>
              <a:rPr lang="en-GB" dirty="0">
                <a:solidFill>
                  <a:srgbClr val="CCCCCC"/>
                </a:solidFill>
                <a:latin typeface="Consolas" panose="020B0609020204030204" pitchFamily="49" charset="0"/>
              </a:rPr>
              <a:t>: terraform console</a:t>
            </a:r>
          </a:p>
          <a:p>
            <a:r>
              <a:rPr lang="en-GB" dirty="0">
                <a:solidFill>
                  <a:srgbClr val="CCCCCC"/>
                </a:solidFill>
                <a:latin typeface="Consolas" panose="020B0609020204030204" pitchFamily="49" charset="0"/>
              </a:rPr>
              <a:t>&gt; 1 + 1</a:t>
            </a:r>
          </a:p>
          <a:p>
            <a:r>
              <a:rPr lang="en-GB" dirty="0">
                <a:solidFill>
                  <a:srgbClr val="CCCCCC"/>
                </a:solidFill>
                <a:latin typeface="Consolas" panose="020B0609020204030204" pitchFamily="49" charset="0"/>
              </a:rPr>
              <a:t>2</a:t>
            </a:r>
          </a:p>
          <a:p>
            <a:r>
              <a:rPr lang="en-GB" dirty="0">
                <a:solidFill>
                  <a:srgbClr val="CCCCCC"/>
                </a:solidFill>
                <a:latin typeface="Consolas" panose="020B0609020204030204" pitchFamily="49" charset="0"/>
              </a:rPr>
              <a:t>&gt; "test ${ 1 + 1 }"</a:t>
            </a:r>
          </a:p>
          <a:p>
            <a:r>
              <a:rPr lang="en-GB" dirty="0">
                <a:solidFill>
                  <a:srgbClr val="CCCCCC"/>
                </a:solidFill>
                <a:latin typeface="Consolas" panose="020B0609020204030204" pitchFamily="49" charset="0"/>
              </a:rPr>
              <a:t>"test 2"</a:t>
            </a:r>
          </a:p>
          <a:p>
            <a:r>
              <a:rPr lang="en-GB" dirty="0">
                <a:solidFill>
                  <a:srgbClr val="CCCCCC"/>
                </a:solidFill>
                <a:latin typeface="Consolas" panose="020B0609020204030204" pitchFamily="49" charset="0"/>
              </a:rPr>
              <a:t>&gt; exit</a:t>
            </a:r>
          </a:p>
          <a:p>
            <a:r>
              <a:rPr lang="en-GB" dirty="0" err="1">
                <a:solidFill>
                  <a:srgbClr val="CCCCCC"/>
                </a:solidFill>
                <a:latin typeface="Consolas" panose="020B0609020204030204" pitchFamily="49" charset="0"/>
              </a:rPr>
              <a:t>pwsh</a:t>
            </a:r>
            <a:r>
              <a:rPr lang="en-GB" dirty="0">
                <a:solidFill>
                  <a:srgbClr val="CCCCCC"/>
                </a:solidFill>
                <a:latin typeface="Consolas" panose="020B0609020204030204" pitchFamily="49" charset="0"/>
              </a:rPr>
              <a:t>:</a:t>
            </a:r>
          </a:p>
          <a:p>
            <a:endParaRPr lang="en-GB" b="0" dirty="0">
              <a:solidFill>
                <a:srgbClr val="CCCCCC"/>
              </a:solidFill>
              <a:effectLst/>
              <a:latin typeface="Consolas" panose="020B0609020204030204" pitchFamily="49" charset="0"/>
            </a:endParaRPr>
          </a:p>
        </p:txBody>
      </p:sp>
      <p:sp>
        <p:nvSpPr>
          <p:cNvPr id="7" name="Speech Bubble: Rectangle with Corners Rounded 6">
            <a:extLst>
              <a:ext uri="{FF2B5EF4-FFF2-40B4-BE49-F238E27FC236}">
                <a16:creationId xmlns:a16="http://schemas.microsoft.com/office/drawing/2014/main" id="{A83AD599-277D-797C-F94E-A7B9E064787A}"/>
              </a:ext>
            </a:extLst>
          </p:cNvPr>
          <p:cNvSpPr/>
          <p:nvPr/>
        </p:nvSpPr>
        <p:spPr bwMode="auto">
          <a:xfrm>
            <a:off x="6560797" y="2016398"/>
            <a:ext cx="3286540" cy="755375"/>
          </a:xfrm>
          <a:prstGeom prst="wedgeRoundRectCallout">
            <a:avLst>
              <a:gd name="adj1" fmla="val -73630"/>
              <a:gd name="adj2" fmla="val 52727"/>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Type </a:t>
            </a:r>
            <a:r>
              <a:rPr lang="en-GB" sz="1400" dirty="0">
                <a:solidFill>
                  <a:srgbClr val="FFFFFF"/>
                </a:solidFill>
                <a:latin typeface="Consolas" panose="020B0609020204030204" pitchFamily="49" charset="0"/>
                <a:ea typeface="Segoe UI" pitchFamily="34" charset="0"/>
                <a:cs typeface="Segoe UI" pitchFamily="34" charset="0"/>
              </a:rPr>
              <a:t>terraform console</a:t>
            </a:r>
            <a:r>
              <a:rPr lang="en-GB" sz="1400" dirty="0">
                <a:solidFill>
                  <a:srgbClr val="FFFFFF"/>
                </a:solidFill>
                <a:ea typeface="Segoe UI" pitchFamily="34" charset="0"/>
                <a:cs typeface="Segoe UI" pitchFamily="34" charset="0"/>
              </a:rPr>
              <a:t> to enter the console context</a:t>
            </a:r>
          </a:p>
        </p:txBody>
      </p:sp>
      <p:sp>
        <p:nvSpPr>
          <p:cNvPr id="8" name="Speech Bubble: Rectangle with Corners Rounded 7">
            <a:extLst>
              <a:ext uri="{FF2B5EF4-FFF2-40B4-BE49-F238E27FC236}">
                <a16:creationId xmlns:a16="http://schemas.microsoft.com/office/drawing/2014/main" id="{C7B8663C-91DA-AFE0-948C-444719937868}"/>
              </a:ext>
            </a:extLst>
          </p:cNvPr>
          <p:cNvSpPr/>
          <p:nvPr/>
        </p:nvSpPr>
        <p:spPr bwMode="auto">
          <a:xfrm>
            <a:off x="6560798" y="3182836"/>
            <a:ext cx="3286539" cy="755375"/>
          </a:xfrm>
          <a:prstGeom prst="wedgeRoundRectCallout">
            <a:avLst>
              <a:gd name="adj1" fmla="val -89490"/>
              <a:gd name="adj2" fmla="val -516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Type expressions, then hit enter to see the result on the next line</a:t>
            </a:r>
          </a:p>
        </p:txBody>
      </p:sp>
      <p:sp>
        <p:nvSpPr>
          <p:cNvPr id="9" name="Speech Bubble: Rectangle with Corners Rounded 8">
            <a:extLst>
              <a:ext uri="{FF2B5EF4-FFF2-40B4-BE49-F238E27FC236}">
                <a16:creationId xmlns:a16="http://schemas.microsoft.com/office/drawing/2014/main" id="{DD2C3402-372C-ACF8-B8C2-E046478A3017}"/>
              </a:ext>
            </a:extLst>
          </p:cNvPr>
          <p:cNvSpPr/>
          <p:nvPr/>
        </p:nvSpPr>
        <p:spPr bwMode="auto">
          <a:xfrm>
            <a:off x="6560797" y="4349274"/>
            <a:ext cx="3286539" cy="755375"/>
          </a:xfrm>
          <a:prstGeom prst="wedgeRoundRectCallout">
            <a:avLst>
              <a:gd name="adj1" fmla="val -138818"/>
              <a:gd name="adj2" fmla="val -75928"/>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Type </a:t>
            </a:r>
            <a:r>
              <a:rPr lang="en-GB" sz="1400" dirty="0">
                <a:solidFill>
                  <a:srgbClr val="FFFFFF"/>
                </a:solidFill>
                <a:latin typeface="Consolas" panose="020B0609020204030204" pitchFamily="49" charset="0"/>
                <a:ea typeface="Segoe UI" pitchFamily="34" charset="0"/>
                <a:cs typeface="Segoe UI" pitchFamily="34" charset="0"/>
              </a:rPr>
              <a:t>exit</a:t>
            </a:r>
            <a:r>
              <a:rPr lang="en-GB" sz="1400" dirty="0">
                <a:solidFill>
                  <a:srgbClr val="FFFFFF"/>
                </a:solidFill>
                <a:ea typeface="Segoe UI" pitchFamily="34" charset="0"/>
                <a:cs typeface="Segoe UI" pitchFamily="34" charset="0"/>
              </a:rPr>
              <a:t> or Ctrl + C to exit the console context</a:t>
            </a:r>
          </a:p>
        </p:txBody>
      </p:sp>
      <p:sp>
        <p:nvSpPr>
          <p:cNvPr id="12" name="Rectangle: Top Corners One Rounded and One Snipped 11">
            <a:extLst>
              <a:ext uri="{FF2B5EF4-FFF2-40B4-BE49-F238E27FC236}">
                <a16:creationId xmlns:a16="http://schemas.microsoft.com/office/drawing/2014/main" id="{A42FCC2B-CD11-9182-C7C4-481191C7B30D}"/>
              </a:ext>
            </a:extLst>
          </p:cNvPr>
          <p:cNvSpPr/>
          <p:nvPr/>
        </p:nvSpPr>
        <p:spPr bwMode="auto">
          <a:xfrm>
            <a:off x="743580" y="5322785"/>
            <a:ext cx="10400044" cy="1231394"/>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solidFill>
                  <a:srgbClr val="FFFFFF"/>
                </a:solidFill>
                <a:ea typeface="Segoe UI" pitchFamily="34" charset="0"/>
                <a:cs typeface="Segoe UI" pitchFamily="34" charset="0"/>
              </a:rPr>
              <a:t>If your current working directory has an initialized Terraform project and a state file (</a:t>
            </a:r>
            <a:r>
              <a:rPr lang="en-US" sz="2000" dirty="0" err="1">
                <a:solidFill>
                  <a:srgbClr val="FFFFFF"/>
                </a:solidFill>
                <a:ea typeface="Segoe UI" pitchFamily="34" charset="0"/>
                <a:cs typeface="Segoe UI" pitchFamily="34" charset="0"/>
              </a:rPr>
              <a:t>terraform.tfstate</a:t>
            </a:r>
            <a:r>
              <a:rPr lang="en-US" sz="2000" dirty="0">
                <a:solidFill>
                  <a:srgbClr val="FFFFFF"/>
                </a:solidFill>
                <a:ea typeface="Segoe UI" pitchFamily="34" charset="0"/>
                <a:cs typeface="Segoe UI" pitchFamily="34" charset="0"/>
              </a:rPr>
              <a:t>), the console has access to real values from your deployed infrastructure – great for debugging and advanced usage.</a:t>
            </a:r>
          </a:p>
        </p:txBody>
      </p:sp>
    </p:spTree>
    <p:extLst>
      <p:ext uri="{BB962C8B-B14F-4D97-AF65-F5344CB8AC3E}">
        <p14:creationId xmlns:p14="http://schemas.microsoft.com/office/powerpoint/2010/main" val="2572982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E675A-0892-5614-5719-7496D62B9A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43D91A-F280-E690-690F-4E5665BFD7C7}"/>
              </a:ext>
            </a:extLst>
          </p:cNvPr>
          <p:cNvSpPr>
            <a:spLocks noGrp="1"/>
          </p:cNvSpPr>
          <p:nvPr>
            <p:ph type="title"/>
          </p:nvPr>
        </p:nvSpPr>
        <p:spPr/>
        <p:txBody>
          <a:bodyPr/>
          <a:lstStyle/>
          <a:p>
            <a:r>
              <a:rPr lang="en-US" dirty="0"/>
              <a:t>Terraform Types</a:t>
            </a:r>
          </a:p>
        </p:txBody>
      </p:sp>
      <p:pic>
        <p:nvPicPr>
          <p:cNvPr id="3" name="Picture 14" descr="Logo, company name&#10;&#10;Description automatically generated">
            <a:extLst>
              <a:ext uri="{FF2B5EF4-FFF2-40B4-BE49-F238E27FC236}">
                <a16:creationId xmlns:a16="http://schemas.microsoft.com/office/drawing/2014/main" id="{15E88C29-97EE-4F21-5A22-E226A5897E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6">
            <a:extLst>
              <a:ext uri="{FF2B5EF4-FFF2-40B4-BE49-F238E27FC236}">
                <a16:creationId xmlns:a16="http://schemas.microsoft.com/office/drawing/2014/main" id="{C845E38B-3407-1D6E-3AFD-8EAD172A411F}"/>
              </a:ext>
            </a:extLst>
          </p:cNvPr>
          <p:cNvSpPr txBox="1">
            <a:spLocks/>
          </p:cNvSpPr>
          <p:nvPr/>
        </p:nvSpPr>
        <p:spPr>
          <a:xfrm>
            <a:off x="584201" y="1310646"/>
            <a:ext cx="11018520" cy="276999"/>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What are data types and why do we need them?</a:t>
            </a:r>
          </a:p>
        </p:txBody>
      </p:sp>
      <p:grpSp>
        <p:nvGrpSpPr>
          <p:cNvPr id="5" name="Group 4">
            <a:extLst>
              <a:ext uri="{FF2B5EF4-FFF2-40B4-BE49-F238E27FC236}">
                <a16:creationId xmlns:a16="http://schemas.microsoft.com/office/drawing/2014/main" id="{CD3A2833-86F4-1374-AA49-3E13E4252D30}"/>
              </a:ext>
              <a:ext uri="{C183D7F6-B498-43B3-948B-1728B52AA6E4}">
                <adec:decorative xmlns:adec="http://schemas.microsoft.com/office/drawing/2017/decorative" val="1"/>
              </a:ext>
            </a:extLst>
          </p:cNvPr>
          <p:cNvGrpSpPr/>
          <p:nvPr/>
        </p:nvGrpSpPr>
        <p:grpSpPr>
          <a:xfrm>
            <a:off x="571500" y="1897380"/>
            <a:ext cx="11049000" cy="4371658"/>
            <a:chOff x="571500" y="1897380"/>
            <a:chExt cx="11049000" cy="4371658"/>
          </a:xfrm>
        </p:grpSpPr>
        <p:sp>
          <p:nvSpPr>
            <p:cNvPr id="6" name="Rectangle 5">
              <a:extLst>
                <a:ext uri="{FF2B5EF4-FFF2-40B4-BE49-F238E27FC236}">
                  <a16:creationId xmlns:a16="http://schemas.microsoft.com/office/drawing/2014/main" id="{B1036838-DDD0-8036-F10B-BAC0B33EB747}"/>
                </a:ext>
              </a:extLst>
            </p:cNvPr>
            <p:cNvSpPr/>
            <p:nvPr/>
          </p:nvSpPr>
          <p:spPr bwMode="auto">
            <a:xfrm>
              <a:off x="581024" y="1897380"/>
              <a:ext cx="4003676" cy="4371658"/>
            </a:xfrm>
            <a:prstGeom prst="rect">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endParaRPr lang="en-US" sz="2000">
                <a:solidFill>
                  <a:schemeClr val="accent6"/>
                </a:solidFill>
                <a:latin typeface="Segoe UI"/>
                <a:cs typeface="Segoe UI" pitchFamily="34" charset="0"/>
              </a:endParaRPr>
            </a:p>
          </p:txBody>
        </p:sp>
        <p:cxnSp>
          <p:nvCxnSpPr>
            <p:cNvPr id="7" name="Straight Connector 6">
              <a:extLst>
                <a:ext uri="{FF2B5EF4-FFF2-40B4-BE49-F238E27FC236}">
                  <a16:creationId xmlns:a16="http://schemas.microsoft.com/office/drawing/2014/main" id="{DEFBB610-79A2-CE2D-E2ED-FBDBD781FB5D}"/>
                </a:ext>
              </a:extLst>
            </p:cNvPr>
            <p:cNvCxnSpPr>
              <a:cxnSpLocks/>
            </p:cNvCxnSpPr>
            <p:nvPr/>
          </p:nvCxnSpPr>
          <p:spPr>
            <a:xfrm>
              <a:off x="571500" y="6269038"/>
              <a:ext cx="11049000" cy="0"/>
            </a:xfrm>
            <a:prstGeom prst="line">
              <a:avLst/>
            </a:prstGeom>
            <a:noFill/>
            <a:ln w="12700" cap="flat" cmpd="sng" algn="ctr">
              <a:solidFill>
                <a:srgbClr val="243A5E"/>
              </a:solidFill>
              <a:prstDash val="solid"/>
              <a:headEnd type="none" w="lg" len="med"/>
              <a:tailEnd type="none" w="lg" len="med"/>
            </a:ln>
            <a:effectLst/>
          </p:spPr>
        </p:cxnSp>
        <p:cxnSp>
          <p:nvCxnSpPr>
            <p:cNvPr id="8" name="Straight Connector 7">
              <a:extLst>
                <a:ext uri="{FF2B5EF4-FFF2-40B4-BE49-F238E27FC236}">
                  <a16:creationId xmlns:a16="http://schemas.microsoft.com/office/drawing/2014/main" id="{67B5BDE5-CC4F-C61A-FD08-F8F7E1687776}"/>
                </a:ext>
              </a:extLst>
            </p:cNvPr>
            <p:cNvCxnSpPr>
              <a:cxnSpLocks/>
            </p:cNvCxnSpPr>
            <p:nvPr/>
          </p:nvCxnSpPr>
          <p:spPr>
            <a:xfrm>
              <a:off x="571500" y="1897380"/>
              <a:ext cx="11049000" cy="0"/>
            </a:xfrm>
            <a:prstGeom prst="line">
              <a:avLst/>
            </a:prstGeom>
            <a:noFill/>
            <a:ln w="12700" cap="flat" cmpd="sng" algn="ctr">
              <a:solidFill>
                <a:srgbClr val="243A5E"/>
              </a:solidFill>
              <a:prstDash val="solid"/>
              <a:headEnd type="none" w="lg" len="med"/>
              <a:tailEnd type="none" w="lg" len="med"/>
            </a:ln>
            <a:effectLst/>
          </p:spPr>
        </p:cxnSp>
      </p:grpSp>
      <p:sp>
        <p:nvSpPr>
          <p:cNvPr id="9" name="Rectangle 8">
            <a:extLst>
              <a:ext uri="{FF2B5EF4-FFF2-40B4-BE49-F238E27FC236}">
                <a16:creationId xmlns:a16="http://schemas.microsoft.com/office/drawing/2014/main" id="{5A78993C-37CD-4482-2471-71A202CF69E2}"/>
              </a:ext>
            </a:extLst>
          </p:cNvPr>
          <p:cNvSpPr>
            <a:spLocks/>
          </p:cNvSpPr>
          <p:nvPr/>
        </p:nvSpPr>
        <p:spPr bwMode="auto">
          <a:xfrm>
            <a:off x="763904" y="201395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What are types</a:t>
            </a:r>
          </a:p>
        </p:txBody>
      </p:sp>
      <p:sp>
        <p:nvSpPr>
          <p:cNvPr id="10" name="Rectangle 9">
            <a:extLst>
              <a:ext uri="{FF2B5EF4-FFF2-40B4-BE49-F238E27FC236}">
                <a16:creationId xmlns:a16="http://schemas.microsoft.com/office/drawing/2014/main" id="{F5C05ECE-F7A9-1AFC-A214-4D1697488A92}"/>
              </a:ext>
            </a:extLst>
          </p:cNvPr>
          <p:cNvSpPr>
            <a:spLocks/>
          </p:cNvSpPr>
          <p:nvPr/>
        </p:nvSpPr>
        <p:spPr bwMode="auto">
          <a:xfrm>
            <a:off x="4876800" y="201395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Types are data types, like the data types in any other languages. Terraform supports simple primitive types, collection types, complex types and dynamic types. </a:t>
            </a:r>
          </a:p>
        </p:txBody>
      </p:sp>
      <p:sp>
        <p:nvSpPr>
          <p:cNvPr id="11" name="Rectangle 10">
            <a:extLst>
              <a:ext uri="{FF2B5EF4-FFF2-40B4-BE49-F238E27FC236}">
                <a16:creationId xmlns:a16="http://schemas.microsoft.com/office/drawing/2014/main" id="{20898EC4-D61C-0004-E255-BE3CEA0B7BAC}"/>
              </a:ext>
            </a:extLst>
          </p:cNvPr>
          <p:cNvSpPr>
            <a:spLocks/>
          </p:cNvSpPr>
          <p:nvPr/>
        </p:nvSpPr>
        <p:spPr bwMode="auto">
          <a:xfrm>
            <a:off x="763904" y="347117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Where can types be specified</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2" name="Rectangle 11">
            <a:extLst>
              <a:ext uri="{FF2B5EF4-FFF2-40B4-BE49-F238E27FC236}">
                <a16:creationId xmlns:a16="http://schemas.microsoft.com/office/drawing/2014/main" id="{0E740E07-B0A2-BE90-2016-73731EEB55AD}"/>
              </a:ext>
            </a:extLst>
          </p:cNvPr>
          <p:cNvSpPr>
            <a:spLocks/>
          </p:cNvSpPr>
          <p:nvPr/>
        </p:nvSpPr>
        <p:spPr bwMode="auto">
          <a:xfrm>
            <a:off x="4876800" y="347117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latin typeface="+mj-lt"/>
                <a:ea typeface="Segoe UI" pitchFamily="34" charset="0"/>
                <a:cs typeface="Segoe UI" pitchFamily="34" charset="0"/>
              </a:rPr>
              <a:t>Types can only be specified in variable block declarations. You cannot specify a type for a local. </a:t>
            </a:r>
            <a:endParaRPr lang="en-US" sz="1400" dirty="0">
              <a:solidFill>
                <a:schemeClr val="tx1"/>
              </a:solidFill>
              <a:latin typeface="+mj-lt"/>
              <a:ea typeface="Segoe UI" pitchFamily="34" charset="0"/>
              <a:cs typeface="Segoe UI" pitchFamily="34" charset="0"/>
            </a:endParaRPr>
          </a:p>
        </p:txBody>
      </p:sp>
      <p:sp>
        <p:nvSpPr>
          <p:cNvPr id="13" name="Rectangle 12">
            <a:extLst>
              <a:ext uri="{FF2B5EF4-FFF2-40B4-BE49-F238E27FC236}">
                <a16:creationId xmlns:a16="http://schemas.microsoft.com/office/drawing/2014/main" id="{EDAC5F53-3562-71AB-647C-C3EC2905D631}"/>
              </a:ext>
            </a:extLst>
          </p:cNvPr>
          <p:cNvSpPr>
            <a:spLocks/>
          </p:cNvSpPr>
          <p:nvPr/>
        </p:nvSpPr>
        <p:spPr bwMode="auto">
          <a:xfrm>
            <a:off x="763904" y="492839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Why use types</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4" name="Rectangle 13">
            <a:extLst>
              <a:ext uri="{FF2B5EF4-FFF2-40B4-BE49-F238E27FC236}">
                <a16:creationId xmlns:a16="http://schemas.microsoft.com/office/drawing/2014/main" id="{0A24EC21-860E-F315-4ED7-00C56D88C69D}"/>
              </a:ext>
            </a:extLst>
          </p:cNvPr>
          <p:cNvSpPr>
            <a:spLocks/>
          </p:cNvSpPr>
          <p:nvPr/>
        </p:nvSpPr>
        <p:spPr bwMode="auto">
          <a:xfrm>
            <a:off x="4876800" y="492839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Types let your module user what data type is expected for a particular variable. They provide fast validation feedback when an incorrect type is supplied. Knowing what type is allowed for a variable makes it simpler to handle in the rest of your code as no extra checking is required.</a:t>
            </a:r>
            <a:endParaRPr lang="en-US" sz="1400" dirty="0">
              <a:solidFill>
                <a:schemeClr val="tx1"/>
              </a:solidFill>
              <a:latin typeface="Consolas" panose="020B0609020204030204" pitchFamily="49" charset="0"/>
              <a:ea typeface="Segoe UI" pitchFamily="34" charset="0"/>
              <a:cs typeface="Segoe UI" pitchFamily="34" charset="0"/>
            </a:endParaRPr>
          </a:p>
        </p:txBody>
      </p:sp>
    </p:spTree>
    <p:extLst>
      <p:ext uri="{BB962C8B-B14F-4D97-AF65-F5344CB8AC3E}">
        <p14:creationId xmlns:p14="http://schemas.microsoft.com/office/powerpoint/2010/main" val="74284781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0EA7F-3080-C8F6-2036-C9A423338B54}"/>
              </a:ext>
            </a:extLst>
          </p:cNvPr>
          <p:cNvSpPr>
            <a:spLocks noGrp="1"/>
          </p:cNvSpPr>
          <p:nvPr>
            <p:ph type="title"/>
          </p:nvPr>
        </p:nvSpPr>
        <p:spPr>
          <a:xfrm>
            <a:off x="588263" y="457200"/>
            <a:ext cx="11018520" cy="553998"/>
          </a:xfrm>
        </p:spPr>
        <p:txBody>
          <a:bodyPr wrap="square" anchor="ctr">
            <a:normAutofit/>
          </a:bodyPr>
          <a:lstStyle/>
          <a:p>
            <a:r>
              <a:rPr lang="en-US" dirty="0"/>
              <a:t>Getting Setup</a:t>
            </a:r>
          </a:p>
        </p:txBody>
      </p:sp>
      <p:pic>
        <p:nvPicPr>
          <p:cNvPr id="5" name="Content Placeholder 4" descr="This computer (focus on screen) is sitting on a porch deep in the Tennessee Smokey Mountains.">
            <a:extLst>
              <a:ext uri="{FF2B5EF4-FFF2-40B4-BE49-F238E27FC236}">
                <a16:creationId xmlns:a16="http://schemas.microsoft.com/office/drawing/2014/main" id="{9065D711-AFAD-42E5-82B3-CE41EDE8FEFC}"/>
              </a:ext>
            </a:extLst>
          </p:cNvPr>
          <p:cNvPicPr>
            <a:picLocks noGrp="1" noChangeAspect="1"/>
          </p:cNvPicPr>
          <p:nvPr>
            <p:ph sz="quarter" idx="12"/>
          </p:nvPr>
        </p:nvPicPr>
        <p:blipFill>
          <a:blip r:embed="rId3"/>
          <a:srcRect l="1129" r="30140" b="2"/>
          <a:stretch/>
        </p:blipFill>
        <p:spPr>
          <a:xfrm>
            <a:off x="466927" y="2300717"/>
            <a:ext cx="3949430" cy="3968319"/>
          </a:xfrm>
          <a:noFill/>
        </p:spPr>
      </p:pic>
      <p:sp>
        <p:nvSpPr>
          <p:cNvPr id="4" name="Content Placeholder 3">
            <a:extLst>
              <a:ext uri="{FF2B5EF4-FFF2-40B4-BE49-F238E27FC236}">
                <a16:creationId xmlns:a16="http://schemas.microsoft.com/office/drawing/2014/main" id="{C95F72D4-8698-3E4E-8349-AD055662DD91}"/>
              </a:ext>
            </a:extLst>
          </p:cNvPr>
          <p:cNvSpPr>
            <a:spLocks noGrp="1"/>
          </p:cNvSpPr>
          <p:nvPr>
            <p:ph sz="quarter" idx="13"/>
          </p:nvPr>
        </p:nvSpPr>
        <p:spPr>
          <a:xfrm>
            <a:off x="5022209" y="2704117"/>
            <a:ext cx="6185739" cy="2971531"/>
          </a:xfrm>
        </p:spPr>
        <p:txBody>
          <a:bodyPr wrap="square">
            <a:normAutofit lnSpcReduction="10000"/>
          </a:bodyPr>
          <a:lstStyle/>
          <a:p>
            <a:r>
              <a:rPr lang="en-US" dirty="0"/>
              <a:t>Sign into GitHub to access the workshop materials.</a:t>
            </a:r>
          </a:p>
          <a:p>
            <a:r>
              <a:rPr lang="en-US" dirty="0"/>
              <a:t>Clone the Workshop Directory to your local machine.</a:t>
            </a:r>
          </a:p>
          <a:p>
            <a:r>
              <a:rPr lang="en-US" dirty="0"/>
              <a:t>Launch the GitHub </a:t>
            </a:r>
            <a:r>
              <a:rPr lang="en-US" dirty="0" err="1"/>
              <a:t>Codespace</a:t>
            </a:r>
            <a:r>
              <a:rPr lang="en-US" dirty="0"/>
              <a:t> for seamless development with all the tools pre-installed</a:t>
            </a:r>
          </a:p>
        </p:txBody>
      </p:sp>
      <p:pic>
        <p:nvPicPr>
          <p:cNvPr id="3" name="Picture 14" descr="Logo, company name&#10;&#10;Description automatically generated">
            <a:extLst>
              <a:ext uri="{FF2B5EF4-FFF2-40B4-BE49-F238E27FC236}">
                <a16:creationId xmlns:a16="http://schemas.microsoft.com/office/drawing/2014/main" id="{9BD16557-4505-E4E3-E7C4-7591CD8072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50275FD-4DC8-97E6-5099-DC9D044AB050}"/>
              </a:ext>
            </a:extLst>
          </p:cNvPr>
          <p:cNvSpPr txBox="1"/>
          <p:nvPr/>
        </p:nvSpPr>
        <p:spPr>
          <a:xfrm>
            <a:off x="526978" y="1526484"/>
            <a:ext cx="10680970" cy="584775"/>
          </a:xfrm>
          <a:prstGeom prst="rect">
            <a:avLst/>
          </a:prstGeom>
          <a:noFill/>
        </p:spPr>
        <p:txBody>
          <a:bodyPr wrap="square">
            <a:spAutoFit/>
          </a:bodyPr>
          <a:lstStyle/>
          <a:p>
            <a:r>
              <a:rPr lang="en-US" sz="3200" dirty="0"/>
              <a:t>https://github.com/BenTheCloudGuy/msft-intro-to-gitops</a:t>
            </a:r>
          </a:p>
        </p:txBody>
      </p:sp>
    </p:spTree>
    <p:extLst>
      <p:ext uri="{BB962C8B-B14F-4D97-AF65-F5344CB8AC3E}">
        <p14:creationId xmlns:p14="http://schemas.microsoft.com/office/powerpoint/2010/main" val="78042770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C9BDE-A055-DBE8-81B9-FE05E4B434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6E4E11-C455-5899-83F4-D8BF848DB5DB}"/>
              </a:ext>
            </a:extLst>
          </p:cNvPr>
          <p:cNvSpPr>
            <a:spLocks noGrp="1"/>
          </p:cNvSpPr>
          <p:nvPr>
            <p:ph type="title"/>
          </p:nvPr>
        </p:nvSpPr>
        <p:spPr/>
        <p:txBody>
          <a:bodyPr/>
          <a:lstStyle/>
          <a:p>
            <a:r>
              <a:rPr lang="en-US" dirty="0"/>
              <a:t>Terraform Expressions</a:t>
            </a:r>
          </a:p>
        </p:txBody>
      </p:sp>
      <p:pic>
        <p:nvPicPr>
          <p:cNvPr id="3" name="Picture 14" descr="Logo, company name&#10;&#10;Description automatically generated">
            <a:extLst>
              <a:ext uri="{FF2B5EF4-FFF2-40B4-BE49-F238E27FC236}">
                <a16:creationId xmlns:a16="http://schemas.microsoft.com/office/drawing/2014/main" id="{907416D3-7263-DFC4-5431-EEB6EA8601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6">
            <a:extLst>
              <a:ext uri="{FF2B5EF4-FFF2-40B4-BE49-F238E27FC236}">
                <a16:creationId xmlns:a16="http://schemas.microsoft.com/office/drawing/2014/main" id="{B3F849B0-A52C-96DE-0FCA-1B60EAD4E9D4}"/>
              </a:ext>
            </a:extLst>
          </p:cNvPr>
          <p:cNvSpPr txBox="1">
            <a:spLocks/>
          </p:cNvSpPr>
          <p:nvPr/>
        </p:nvSpPr>
        <p:spPr>
          <a:xfrm>
            <a:off x="588263" y="1382598"/>
            <a:ext cx="11018520" cy="276999"/>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What are expressions and why do we need them?</a:t>
            </a:r>
          </a:p>
        </p:txBody>
      </p:sp>
      <p:grpSp>
        <p:nvGrpSpPr>
          <p:cNvPr id="9" name="Group 8">
            <a:extLst>
              <a:ext uri="{FF2B5EF4-FFF2-40B4-BE49-F238E27FC236}">
                <a16:creationId xmlns:a16="http://schemas.microsoft.com/office/drawing/2014/main" id="{6E14FA7A-A74A-921F-023F-B2746DB26909}"/>
              </a:ext>
              <a:ext uri="{C183D7F6-B498-43B3-948B-1728B52AA6E4}">
                <adec:decorative xmlns:adec="http://schemas.microsoft.com/office/drawing/2017/decorative" val="1"/>
              </a:ext>
            </a:extLst>
          </p:cNvPr>
          <p:cNvGrpSpPr/>
          <p:nvPr/>
        </p:nvGrpSpPr>
        <p:grpSpPr>
          <a:xfrm>
            <a:off x="571500" y="1897380"/>
            <a:ext cx="11049000" cy="4371658"/>
            <a:chOff x="571500" y="1897380"/>
            <a:chExt cx="11049000" cy="4371658"/>
          </a:xfrm>
        </p:grpSpPr>
        <p:sp>
          <p:nvSpPr>
            <p:cNvPr id="10" name="Rectangle 9">
              <a:extLst>
                <a:ext uri="{FF2B5EF4-FFF2-40B4-BE49-F238E27FC236}">
                  <a16:creationId xmlns:a16="http://schemas.microsoft.com/office/drawing/2014/main" id="{1B155984-49C3-E5E5-B6D9-92FE279B5120}"/>
                </a:ext>
              </a:extLst>
            </p:cNvPr>
            <p:cNvSpPr/>
            <p:nvPr/>
          </p:nvSpPr>
          <p:spPr bwMode="auto">
            <a:xfrm>
              <a:off x="581024" y="1897380"/>
              <a:ext cx="4003676" cy="4371658"/>
            </a:xfrm>
            <a:prstGeom prst="rect">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endParaRPr lang="en-US" sz="2000">
                <a:solidFill>
                  <a:schemeClr val="accent6"/>
                </a:solidFill>
                <a:latin typeface="Segoe UI"/>
                <a:cs typeface="Segoe UI" pitchFamily="34" charset="0"/>
              </a:endParaRPr>
            </a:p>
          </p:txBody>
        </p:sp>
        <p:cxnSp>
          <p:nvCxnSpPr>
            <p:cNvPr id="11" name="Straight Connector 10">
              <a:extLst>
                <a:ext uri="{FF2B5EF4-FFF2-40B4-BE49-F238E27FC236}">
                  <a16:creationId xmlns:a16="http://schemas.microsoft.com/office/drawing/2014/main" id="{377CB4D2-7EA0-8D07-38D8-0E64F98EF68B}"/>
                </a:ext>
              </a:extLst>
            </p:cNvPr>
            <p:cNvCxnSpPr>
              <a:cxnSpLocks/>
            </p:cNvCxnSpPr>
            <p:nvPr/>
          </p:nvCxnSpPr>
          <p:spPr>
            <a:xfrm>
              <a:off x="571500" y="6269038"/>
              <a:ext cx="11049000" cy="0"/>
            </a:xfrm>
            <a:prstGeom prst="line">
              <a:avLst/>
            </a:prstGeom>
            <a:noFill/>
            <a:ln w="12700" cap="flat" cmpd="sng" algn="ctr">
              <a:solidFill>
                <a:srgbClr val="243A5E"/>
              </a:solidFill>
              <a:prstDash val="solid"/>
              <a:headEnd type="none" w="lg" len="med"/>
              <a:tailEnd type="none" w="lg" len="med"/>
            </a:ln>
            <a:effectLst/>
          </p:spPr>
        </p:cxnSp>
        <p:cxnSp>
          <p:nvCxnSpPr>
            <p:cNvPr id="12" name="Straight Connector 11">
              <a:extLst>
                <a:ext uri="{FF2B5EF4-FFF2-40B4-BE49-F238E27FC236}">
                  <a16:creationId xmlns:a16="http://schemas.microsoft.com/office/drawing/2014/main" id="{DCA20A97-9251-99BF-77C0-41FCA9EAEF9E}"/>
                </a:ext>
              </a:extLst>
            </p:cNvPr>
            <p:cNvCxnSpPr>
              <a:cxnSpLocks/>
            </p:cNvCxnSpPr>
            <p:nvPr/>
          </p:nvCxnSpPr>
          <p:spPr>
            <a:xfrm>
              <a:off x="571500" y="1897380"/>
              <a:ext cx="11049000" cy="0"/>
            </a:xfrm>
            <a:prstGeom prst="line">
              <a:avLst/>
            </a:prstGeom>
            <a:noFill/>
            <a:ln w="12700" cap="flat" cmpd="sng" algn="ctr">
              <a:solidFill>
                <a:srgbClr val="243A5E"/>
              </a:solidFill>
              <a:prstDash val="solid"/>
              <a:headEnd type="none" w="lg" len="med"/>
              <a:tailEnd type="none" w="lg" len="med"/>
            </a:ln>
            <a:effectLst/>
          </p:spPr>
        </p:cxnSp>
      </p:grpSp>
      <p:sp>
        <p:nvSpPr>
          <p:cNvPr id="13" name="Rectangle 12">
            <a:extLst>
              <a:ext uri="{FF2B5EF4-FFF2-40B4-BE49-F238E27FC236}">
                <a16:creationId xmlns:a16="http://schemas.microsoft.com/office/drawing/2014/main" id="{5DD7531B-FAAA-59BF-3B67-A8083E37EF62}"/>
              </a:ext>
            </a:extLst>
          </p:cNvPr>
          <p:cNvSpPr>
            <a:spLocks/>
          </p:cNvSpPr>
          <p:nvPr/>
        </p:nvSpPr>
        <p:spPr bwMode="auto">
          <a:xfrm>
            <a:off x="763904" y="201395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What are expressions</a:t>
            </a:r>
          </a:p>
        </p:txBody>
      </p:sp>
      <p:sp>
        <p:nvSpPr>
          <p:cNvPr id="14" name="Rectangle 13">
            <a:extLst>
              <a:ext uri="{FF2B5EF4-FFF2-40B4-BE49-F238E27FC236}">
                <a16:creationId xmlns:a16="http://schemas.microsoft.com/office/drawing/2014/main" id="{F42FFD1F-9207-EFE1-F76C-84D452971914}"/>
              </a:ext>
            </a:extLst>
          </p:cNvPr>
          <p:cNvSpPr>
            <a:spLocks/>
          </p:cNvSpPr>
          <p:nvPr/>
        </p:nvSpPr>
        <p:spPr bwMode="auto">
          <a:xfrm>
            <a:off x="4876800" y="201395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Terraform </a:t>
            </a:r>
            <a:r>
              <a:rPr lang="en-US" sz="1400" dirty="0" err="1">
                <a:solidFill>
                  <a:schemeClr val="tx1"/>
                </a:solidFill>
                <a:latin typeface="+mj-lt"/>
                <a:ea typeface="Segoe UI" pitchFamily="34" charset="0"/>
                <a:cs typeface="Segoe UI" pitchFamily="34" charset="0"/>
              </a:rPr>
              <a:t>HashiCorp</a:t>
            </a:r>
            <a:r>
              <a:rPr lang="en-US" sz="1400" dirty="0">
                <a:solidFill>
                  <a:schemeClr val="tx1"/>
                </a:solidFill>
                <a:latin typeface="+mj-lt"/>
                <a:ea typeface="Segoe UI" pitchFamily="34" charset="0"/>
                <a:cs typeface="Segoe UI" pitchFamily="34" charset="0"/>
              </a:rPr>
              <a:t> Configuration Language (HCL) is fundamentally a declarative language. However, it is more than a data serialization language like XML, JSON or YAML. HCL </a:t>
            </a:r>
            <a:r>
              <a:rPr lang="en-US" sz="1400" dirty="0">
                <a:latin typeface="+mj-lt"/>
                <a:ea typeface="Segoe UI" pitchFamily="34" charset="0"/>
                <a:cs typeface="Segoe UI" pitchFamily="34" charset="0"/>
              </a:rPr>
              <a:t>is Domain Specific Language (DSL) that that builds on top of a static configuration like JSON, using expressions to provide great flexibility. An expression in HCL is the same concept as in other language, such as C# or Go. An expression is a logical operation, calculation, or iteration. </a:t>
            </a:r>
            <a:endParaRPr lang="en-US" sz="1400" dirty="0">
              <a:solidFill>
                <a:schemeClr val="tx1"/>
              </a:solidFill>
              <a:latin typeface="+mj-lt"/>
              <a:ea typeface="Segoe UI" pitchFamily="34" charset="0"/>
              <a:cs typeface="Segoe UI" pitchFamily="34" charset="0"/>
            </a:endParaRPr>
          </a:p>
        </p:txBody>
      </p:sp>
      <p:sp>
        <p:nvSpPr>
          <p:cNvPr id="15" name="Rectangle 14">
            <a:extLst>
              <a:ext uri="{FF2B5EF4-FFF2-40B4-BE49-F238E27FC236}">
                <a16:creationId xmlns:a16="http://schemas.microsoft.com/office/drawing/2014/main" id="{87969280-4FD5-3F39-C8B3-DFE62B66F866}"/>
              </a:ext>
            </a:extLst>
          </p:cNvPr>
          <p:cNvSpPr>
            <a:spLocks/>
          </p:cNvSpPr>
          <p:nvPr/>
        </p:nvSpPr>
        <p:spPr bwMode="auto">
          <a:xfrm>
            <a:off x="763904" y="347117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Why do we need expressions</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6" name="Rectangle 15">
            <a:extLst>
              <a:ext uri="{FF2B5EF4-FFF2-40B4-BE49-F238E27FC236}">
                <a16:creationId xmlns:a16="http://schemas.microsoft.com/office/drawing/2014/main" id="{6B5BD3A2-19CB-FF97-B1F5-5202D202D478}"/>
              </a:ext>
            </a:extLst>
          </p:cNvPr>
          <p:cNvSpPr>
            <a:spLocks/>
          </p:cNvSpPr>
          <p:nvPr/>
        </p:nvSpPr>
        <p:spPr bwMode="auto">
          <a:xfrm>
            <a:off x="4876800" y="347117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latin typeface="+mj-lt"/>
                <a:ea typeface="Segoe UI" pitchFamily="34" charset="0"/>
                <a:cs typeface="Segoe UI" pitchFamily="34" charset="0"/>
              </a:rPr>
              <a:t>Expressions allow you to build logic into your Terraform code. Thereby enabling you to change its behavior based on inputs. This is crucial to being able to re-use the same code in multiple environments. Expressions also allow you to keep your code simple and extensible, avoiding repetition.</a:t>
            </a:r>
            <a:endParaRPr lang="en-US" sz="1400" dirty="0">
              <a:solidFill>
                <a:schemeClr val="tx1"/>
              </a:solidFill>
              <a:latin typeface="+mj-lt"/>
              <a:ea typeface="Segoe UI" pitchFamily="34" charset="0"/>
              <a:cs typeface="Segoe UI" pitchFamily="34" charset="0"/>
            </a:endParaRPr>
          </a:p>
        </p:txBody>
      </p:sp>
      <p:sp>
        <p:nvSpPr>
          <p:cNvPr id="17" name="Rectangle 16">
            <a:extLst>
              <a:ext uri="{FF2B5EF4-FFF2-40B4-BE49-F238E27FC236}">
                <a16:creationId xmlns:a16="http://schemas.microsoft.com/office/drawing/2014/main" id="{F87C2834-D6E3-827F-AB0C-B961FB12C70A}"/>
              </a:ext>
            </a:extLst>
          </p:cNvPr>
          <p:cNvSpPr>
            <a:spLocks/>
          </p:cNvSpPr>
          <p:nvPr/>
        </p:nvSpPr>
        <p:spPr bwMode="auto">
          <a:xfrm>
            <a:off x="763904" y="492839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What does an expression look like</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8" name="Rectangle 17">
            <a:extLst>
              <a:ext uri="{FF2B5EF4-FFF2-40B4-BE49-F238E27FC236}">
                <a16:creationId xmlns:a16="http://schemas.microsoft.com/office/drawing/2014/main" id="{D8B75776-9571-4E83-9E21-04536A15DE04}"/>
              </a:ext>
            </a:extLst>
          </p:cNvPr>
          <p:cNvSpPr>
            <a:spLocks/>
          </p:cNvSpPr>
          <p:nvPr/>
        </p:nvSpPr>
        <p:spPr bwMode="auto">
          <a:xfrm>
            <a:off x="4876800" y="492839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In its most simple, an expression is a literal: </a:t>
            </a:r>
          </a:p>
          <a:p>
            <a:pPr marL="285750" indent="-285750" algn="l" defTabSz="932472" fontAlgn="base">
              <a:spcBef>
                <a:spcPct val="0"/>
              </a:spcBef>
              <a:spcAft>
                <a:spcPct val="0"/>
              </a:spcAft>
              <a:buFont typeface="Arial" panose="020B0604020202020204" pitchFamily="34" charset="0"/>
              <a:buChar char="•"/>
            </a:pPr>
            <a:r>
              <a:rPr lang="en-US" sz="1400" dirty="0">
                <a:solidFill>
                  <a:schemeClr val="tx1"/>
                </a:solidFill>
                <a:latin typeface="Consolas" panose="020B0609020204030204" pitchFamily="49" charset="0"/>
                <a:ea typeface="Segoe UI" pitchFamily="34" charset="0"/>
                <a:cs typeface="Segoe UI" pitchFamily="34" charset="0"/>
              </a:rPr>
              <a:t>"hello world" </a:t>
            </a:r>
            <a:r>
              <a:rPr lang="en-US" sz="1400" dirty="0">
                <a:solidFill>
                  <a:schemeClr val="tx1"/>
                </a:solidFill>
                <a:latin typeface="+mj-lt"/>
                <a:ea typeface="Segoe UI" pitchFamily="34" charset="0"/>
                <a:cs typeface="Segoe UI" pitchFamily="34" charset="0"/>
              </a:rPr>
              <a:t>is a string literal and </a:t>
            </a:r>
          </a:p>
          <a:p>
            <a:pPr marL="285750" indent="-285750" algn="l" defTabSz="932472" fontAlgn="base">
              <a:spcBef>
                <a:spcPct val="0"/>
              </a:spcBef>
              <a:spcAft>
                <a:spcPct val="0"/>
              </a:spcAft>
              <a:buFont typeface="Arial" panose="020B0604020202020204" pitchFamily="34" charset="0"/>
              <a:buChar char="•"/>
            </a:pPr>
            <a:r>
              <a:rPr lang="en-US" sz="1400" dirty="0">
                <a:solidFill>
                  <a:schemeClr val="tx1"/>
                </a:solidFill>
                <a:latin typeface="Consolas" panose="020B0609020204030204" pitchFamily="49" charset="0"/>
                <a:ea typeface="Segoe UI" pitchFamily="34" charset="0"/>
                <a:cs typeface="Segoe UI" pitchFamily="34" charset="0"/>
              </a:rPr>
              <a:t>5</a:t>
            </a:r>
            <a:r>
              <a:rPr lang="en-US" sz="1400" dirty="0">
                <a:solidFill>
                  <a:schemeClr val="tx1"/>
                </a:solidFill>
                <a:latin typeface="+mj-lt"/>
                <a:ea typeface="Segoe UI" pitchFamily="34" charset="0"/>
                <a:cs typeface="Segoe UI" pitchFamily="34" charset="0"/>
              </a:rPr>
              <a:t> is a number literal. </a:t>
            </a:r>
          </a:p>
          <a:p>
            <a:pPr algn="l" defTabSz="932472" fontAlgn="base">
              <a:spcBef>
                <a:spcPct val="0"/>
              </a:spcBef>
              <a:spcAft>
                <a:spcPct val="0"/>
              </a:spcAft>
            </a:pPr>
            <a:endParaRPr lang="en-US" sz="1400" dirty="0">
              <a:latin typeface="+mj-lt"/>
              <a:ea typeface="Segoe UI" pitchFamily="34" charset="0"/>
              <a:cs typeface="Segoe UI" pitchFamily="34" charset="0"/>
            </a:endParaRPr>
          </a:p>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Another example is string interpolation:  </a:t>
            </a:r>
            <a:r>
              <a:rPr lang="en-US" sz="1400" dirty="0">
                <a:solidFill>
                  <a:schemeClr val="tx1"/>
                </a:solidFill>
                <a:latin typeface="Consolas" panose="020B0609020204030204" pitchFamily="49" charset="0"/>
                <a:ea typeface="Segoe UI" pitchFamily="34" charset="0"/>
                <a:cs typeface="Segoe UI" pitchFamily="34" charset="0"/>
              </a:rPr>
              <a:t>"${</a:t>
            </a:r>
            <a:r>
              <a:rPr lang="en-US" sz="1400" dirty="0" err="1">
                <a:solidFill>
                  <a:schemeClr val="tx1"/>
                </a:solidFill>
                <a:latin typeface="Consolas" panose="020B0609020204030204" pitchFamily="49" charset="0"/>
                <a:ea typeface="Segoe UI" pitchFamily="34" charset="0"/>
                <a:cs typeface="Segoe UI" pitchFamily="34" charset="0"/>
              </a:rPr>
              <a:t>local.hello</a:t>
            </a:r>
            <a:r>
              <a:rPr lang="en-US" sz="1400" dirty="0">
                <a:solidFill>
                  <a:schemeClr val="tx1"/>
                </a:solidFill>
                <a:latin typeface="Consolas" panose="020B0609020204030204" pitchFamily="49" charset="0"/>
                <a:ea typeface="Segoe UI" pitchFamily="34" charset="0"/>
                <a:cs typeface="Segoe UI" pitchFamily="34" charset="0"/>
              </a:rPr>
              <a:t>} world"</a:t>
            </a:r>
          </a:p>
        </p:txBody>
      </p:sp>
    </p:spTree>
    <p:extLst>
      <p:ext uri="{BB962C8B-B14F-4D97-AF65-F5344CB8AC3E}">
        <p14:creationId xmlns:p14="http://schemas.microsoft.com/office/powerpoint/2010/main" val="1679093193"/>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BD861-7ADA-18B5-96EB-F772B83D04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FF1D7-3F94-6110-1EC1-FD5984596EFC}"/>
              </a:ext>
            </a:extLst>
          </p:cNvPr>
          <p:cNvSpPr>
            <a:spLocks noGrp="1"/>
          </p:cNvSpPr>
          <p:nvPr>
            <p:ph type="title"/>
          </p:nvPr>
        </p:nvSpPr>
        <p:spPr>
          <a:xfrm>
            <a:off x="588263" y="457200"/>
            <a:ext cx="11018520" cy="553998"/>
          </a:xfrm>
        </p:spPr>
        <p:txBody>
          <a:bodyPr wrap="square" anchor="ctr">
            <a:normAutofit/>
          </a:bodyPr>
          <a:lstStyle/>
          <a:p>
            <a:r>
              <a:rPr lang="en-GB" dirty="0"/>
              <a:t>Terraform Functions</a:t>
            </a:r>
          </a:p>
        </p:txBody>
      </p:sp>
      <p:pic>
        <p:nvPicPr>
          <p:cNvPr id="3" name="Picture 14" descr="Logo, company name&#10;&#10;Description automatically generated">
            <a:extLst>
              <a:ext uri="{FF2B5EF4-FFF2-40B4-BE49-F238E27FC236}">
                <a16:creationId xmlns:a16="http://schemas.microsoft.com/office/drawing/2014/main" id="{AF6957DE-3D82-4A18-98A5-B7FD087059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6">
            <a:extLst>
              <a:ext uri="{FF2B5EF4-FFF2-40B4-BE49-F238E27FC236}">
                <a16:creationId xmlns:a16="http://schemas.microsoft.com/office/drawing/2014/main" id="{2F7144C9-3822-9DC2-0B3B-6BC5CD7D212F}"/>
              </a:ext>
            </a:extLst>
          </p:cNvPr>
          <p:cNvSpPr txBox="1">
            <a:spLocks/>
          </p:cNvSpPr>
          <p:nvPr/>
        </p:nvSpPr>
        <p:spPr>
          <a:xfrm>
            <a:off x="584201" y="1310646"/>
            <a:ext cx="11018520" cy="276999"/>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What are functions and why do we need them?</a:t>
            </a:r>
          </a:p>
        </p:txBody>
      </p:sp>
      <p:grpSp>
        <p:nvGrpSpPr>
          <p:cNvPr id="5" name="Group 4">
            <a:extLst>
              <a:ext uri="{FF2B5EF4-FFF2-40B4-BE49-F238E27FC236}">
                <a16:creationId xmlns:a16="http://schemas.microsoft.com/office/drawing/2014/main" id="{E1B6BE33-D17E-B5C7-ACD2-EBCEC9428617}"/>
              </a:ext>
              <a:ext uri="{C183D7F6-B498-43B3-948B-1728B52AA6E4}">
                <adec:decorative xmlns:adec="http://schemas.microsoft.com/office/drawing/2017/decorative" val="1"/>
              </a:ext>
            </a:extLst>
          </p:cNvPr>
          <p:cNvGrpSpPr/>
          <p:nvPr/>
        </p:nvGrpSpPr>
        <p:grpSpPr>
          <a:xfrm>
            <a:off x="581025" y="1886906"/>
            <a:ext cx="11049000" cy="4371658"/>
            <a:chOff x="571500" y="1897380"/>
            <a:chExt cx="11049000" cy="4371658"/>
          </a:xfrm>
        </p:grpSpPr>
        <p:sp>
          <p:nvSpPr>
            <p:cNvPr id="6" name="Rectangle 5">
              <a:extLst>
                <a:ext uri="{FF2B5EF4-FFF2-40B4-BE49-F238E27FC236}">
                  <a16:creationId xmlns:a16="http://schemas.microsoft.com/office/drawing/2014/main" id="{40A39EA0-90A6-763C-5DAB-77EB45250355}"/>
                </a:ext>
              </a:extLst>
            </p:cNvPr>
            <p:cNvSpPr/>
            <p:nvPr/>
          </p:nvSpPr>
          <p:spPr bwMode="auto">
            <a:xfrm>
              <a:off x="571500" y="1897380"/>
              <a:ext cx="4003676" cy="4371658"/>
            </a:xfrm>
            <a:prstGeom prst="rect">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endParaRPr lang="en-US" sz="2000" dirty="0">
                <a:solidFill>
                  <a:schemeClr val="accent6"/>
                </a:solidFill>
                <a:latin typeface="Segoe UI"/>
                <a:cs typeface="Segoe UI" pitchFamily="34" charset="0"/>
              </a:endParaRPr>
            </a:p>
          </p:txBody>
        </p:sp>
        <p:cxnSp>
          <p:nvCxnSpPr>
            <p:cNvPr id="7" name="Straight Connector 6">
              <a:extLst>
                <a:ext uri="{FF2B5EF4-FFF2-40B4-BE49-F238E27FC236}">
                  <a16:creationId xmlns:a16="http://schemas.microsoft.com/office/drawing/2014/main" id="{25A9A21C-F10B-D4B9-250E-AB7AD77614FD}"/>
                </a:ext>
              </a:extLst>
            </p:cNvPr>
            <p:cNvCxnSpPr>
              <a:cxnSpLocks/>
            </p:cNvCxnSpPr>
            <p:nvPr/>
          </p:nvCxnSpPr>
          <p:spPr>
            <a:xfrm>
              <a:off x="571500" y="6269038"/>
              <a:ext cx="11049000" cy="0"/>
            </a:xfrm>
            <a:prstGeom prst="line">
              <a:avLst/>
            </a:prstGeom>
            <a:noFill/>
            <a:ln w="12700" cap="flat" cmpd="sng" algn="ctr">
              <a:solidFill>
                <a:srgbClr val="243A5E"/>
              </a:solidFill>
              <a:prstDash val="solid"/>
              <a:headEnd type="none" w="lg" len="med"/>
              <a:tailEnd type="none" w="lg" len="med"/>
            </a:ln>
            <a:effectLst/>
          </p:spPr>
        </p:cxnSp>
        <p:cxnSp>
          <p:nvCxnSpPr>
            <p:cNvPr id="8" name="Straight Connector 7">
              <a:extLst>
                <a:ext uri="{FF2B5EF4-FFF2-40B4-BE49-F238E27FC236}">
                  <a16:creationId xmlns:a16="http://schemas.microsoft.com/office/drawing/2014/main" id="{58970498-DECF-A558-4E1D-C9429319EC94}"/>
                </a:ext>
              </a:extLst>
            </p:cNvPr>
            <p:cNvCxnSpPr>
              <a:cxnSpLocks/>
            </p:cNvCxnSpPr>
            <p:nvPr/>
          </p:nvCxnSpPr>
          <p:spPr>
            <a:xfrm>
              <a:off x="571500" y="1897380"/>
              <a:ext cx="11049000" cy="0"/>
            </a:xfrm>
            <a:prstGeom prst="line">
              <a:avLst/>
            </a:prstGeom>
            <a:noFill/>
            <a:ln w="12700" cap="flat" cmpd="sng" algn="ctr">
              <a:solidFill>
                <a:srgbClr val="243A5E"/>
              </a:solidFill>
              <a:prstDash val="solid"/>
              <a:headEnd type="none" w="lg" len="med"/>
              <a:tailEnd type="none" w="lg" len="med"/>
            </a:ln>
            <a:effectLst/>
          </p:spPr>
        </p:cxnSp>
      </p:grpSp>
      <p:sp>
        <p:nvSpPr>
          <p:cNvPr id="9" name="Rectangle 8">
            <a:extLst>
              <a:ext uri="{FF2B5EF4-FFF2-40B4-BE49-F238E27FC236}">
                <a16:creationId xmlns:a16="http://schemas.microsoft.com/office/drawing/2014/main" id="{F3D7800B-E11D-E2B1-31A3-23B92BD12352}"/>
              </a:ext>
            </a:extLst>
          </p:cNvPr>
          <p:cNvSpPr>
            <a:spLocks/>
          </p:cNvSpPr>
          <p:nvPr/>
        </p:nvSpPr>
        <p:spPr bwMode="auto">
          <a:xfrm>
            <a:off x="763904" y="201395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What is a function</a:t>
            </a:r>
          </a:p>
        </p:txBody>
      </p:sp>
      <p:sp>
        <p:nvSpPr>
          <p:cNvPr id="10" name="Rectangle 9">
            <a:extLst>
              <a:ext uri="{FF2B5EF4-FFF2-40B4-BE49-F238E27FC236}">
                <a16:creationId xmlns:a16="http://schemas.microsoft.com/office/drawing/2014/main" id="{F1E7F6AD-C97E-FCBA-5B5F-D396931A6BB0}"/>
              </a:ext>
            </a:extLst>
          </p:cNvPr>
          <p:cNvSpPr>
            <a:spLocks/>
          </p:cNvSpPr>
          <p:nvPr/>
        </p:nvSpPr>
        <p:spPr bwMode="auto">
          <a:xfrm>
            <a:off x="4876800" y="201395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Functions are built into the Terraform core language. They behave like functions in any other language with input parameters and an output.</a:t>
            </a:r>
          </a:p>
          <a:p>
            <a:pPr algn="l" defTabSz="932472" fontAlgn="base">
              <a:spcBef>
                <a:spcPct val="0"/>
              </a:spcBef>
              <a:spcAft>
                <a:spcPct val="0"/>
              </a:spcAft>
            </a:pPr>
            <a:endParaRPr lang="en-US" sz="1400" dirty="0">
              <a:latin typeface="+mj-lt"/>
              <a:ea typeface="Segoe UI" pitchFamily="34" charset="0"/>
              <a:cs typeface="Segoe UI" pitchFamily="34" charset="0"/>
            </a:endParaRPr>
          </a:p>
          <a:p>
            <a:pPr algn="l" defTabSz="932472" fontAlgn="base">
              <a:spcBef>
                <a:spcPct val="0"/>
              </a:spcBef>
              <a:spcAft>
                <a:spcPct val="0"/>
              </a:spcAft>
            </a:pPr>
            <a:r>
              <a:rPr lang="en-US" sz="1400" dirty="0">
                <a:latin typeface="+mj-lt"/>
                <a:ea typeface="Segoe UI" pitchFamily="34" charset="0"/>
                <a:cs typeface="Segoe UI" pitchFamily="34" charset="0"/>
              </a:rPr>
              <a:t>We also now have provider defined functions that are built into a provider and usually perform domain specific calculations, such as Azure resource IDs.</a:t>
            </a:r>
            <a:endParaRPr lang="en-US" sz="1400" dirty="0">
              <a:solidFill>
                <a:schemeClr val="tx1"/>
              </a:solidFill>
              <a:latin typeface="+mj-lt"/>
              <a:ea typeface="Segoe UI" pitchFamily="34" charset="0"/>
              <a:cs typeface="Segoe UI" pitchFamily="34" charset="0"/>
            </a:endParaRPr>
          </a:p>
          <a:p>
            <a:pPr algn="l" defTabSz="932472" fontAlgn="base">
              <a:spcBef>
                <a:spcPct val="0"/>
              </a:spcBef>
              <a:spcAft>
                <a:spcPct val="0"/>
              </a:spcAft>
            </a:pPr>
            <a:endParaRPr lang="en-US" sz="1400" dirty="0">
              <a:solidFill>
                <a:schemeClr val="tx1"/>
              </a:solidFill>
              <a:latin typeface="+mj-lt"/>
              <a:ea typeface="Segoe UI" pitchFamily="34" charset="0"/>
              <a:cs typeface="Segoe UI" pitchFamily="34" charset="0"/>
            </a:endParaRPr>
          </a:p>
          <a:p>
            <a:pPr algn="l" defTabSz="932472" fontAlgn="base">
              <a:spcBef>
                <a:spcPct val="0"/>
              </a:spcBef>
              <a:spcAft>
                <a:spcPct val="0"/>
              </a:spcAft>
            </a:pPr>
            <a:endParaRPr lang="en-US" sz="1400" dirty="0">
              <a:solidFill>
                <a:schemeClr val="tx1"/>
              </a:solidFill>
              <a:latin typeface="+mj-lt"/>
              <a:ea typeface="Segoe UI" pitchFamily="34" charset="0"/>
              <a:cs typeface="Segoe UI" pitchFamily="34" charset="0"/>
            </a:endParaRPr>
          </a:p>
        </p:txBody>
      </p:sp>
      <p:sp>
        <p:nvSpPr>
          <p:cNvPr id="11" name="Rectangle 10">
            <a:extLst>
              <a:ext uri="{FF2B5EF4-FFF2-40B4-BE49-F238E27FC236}">
                <a16:creationId xmlns:a16="http://schemas.microsoft.com/office/drawing/2014/main" id="{C2F60F40-11A3-49ED-23AA-FCABD2B34B26}"/>
              </a:ext>
            </a:extLst>
          </p:cNvPr>
          <p:cNvSpPr>
            <a:spLocks/>
          </p:cNvSpPr>
          <p:nvPr/>
        </p:nvSpPr>
        <p:spPr bwMode="auto">
          <a:xfrm>
            <a:off x="763904" y="347117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Where can functions be used</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2" name="Rectangle 11">
            <a:extLst>
              <a:ext uri="{FF2B5EF4-FFF2-40B4-BE49-F238E27FC236}">
                <a16:creationId xmlns:a16="http://schemas.microsoft.com/office/drawing/2014/main" id="{D9CED585-315D-DF87-DEED-AADFF7CEEFE9}"/>
              </a:ext>
            </a:extLst>
          </p:cNvPr>
          <p:cNvSpPr>
            <a:spLocks/>
          </p:cNvSpPr>
          <p:nvPr/>
        </p:nvSpPr>
        <p:spPr bwMode="auto">
          <a:xfrm>
            <a:off x="4876800" y="347117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latin typeface="+mj-lt"/>
                <a:ea typeface="Segoe UI" pitchFamily="34" charset="0"/>
                <a:cs typeface="Segoe UI" pitchFamily="34" charset="0"/>
              </a:rPr>
              <a:t>Functions can be used inside any expression. For example with the </a:t>
            </a:r>
            <a:r>
              <a:rPr lang="en-US" sz="1400" dirty="0">
                <a:latin typeface="Consolas" panose="020B0609020204030204" pitchFamily="49" charset="0"/>
                <a:ea typeface="Segoe UI" pitchFamily="34" charset="0"/>
                <a:cs typeface="Segoe UI" pitchFamily="34" charset="0"/>
              </a:rPr>
              <a:t>lower</a:t>
            </a:r>
            <a:r>
              <a:rPr lang="en-US" sz="1400" dirty="0">
                <a:latin typeface="+mj-lt"/>
                <a:ea typeface="Segoe UI" pitchFamily="34" charset="0"/>
                <a:cs typeface="Segoe UI" pitchFamily="34" charset="0"/>
              </a:rPr>
              <a:t> function:</a:t>
            </a:r>
          </a:p>
          <a:p>
            <a:pPr marL="285750" indent="-285750" algn="l" defTabSz="932472" fontAlgn="base">
              <a:spcBef>
                <a:spcPct val="0"/>
              </a:spcBef>
              <a:spcAft>
                <a:spcPct val="0"/>
              </a:spcAft>
              <a:buFont typeface="Arial" panose="020B0604020202020204" pitchFamily="34" charset="0"/>
              <a:buChar char="•"/>
            </a:pPr>
            <a:r>
              <a:rPr lang="en-US" sz="1400" dirty="0">
                <a:latin typeface="Consolas" panose="020B0609020204030204" pitchFamily="49" charset="0"/>
                <a:ea typeface="Segoe UI" pitchFamily="34" charset="0"/>
                <a:cs typeface="Segoe UI" pitchFamily="34" charset="0"/>
              </a:rPr>
              <a:t>example = "Hello ${lower(</a:t>
            </a:r>
            <a:r>
              <a:rPr lang="en-US" sz="1400" dirty="0" err="1">
                <a:latin typeface="Consolas" panose="020B0609020204030204" pitchFamily="49" charset="0"/>
                <a:ea typeface="Segoe UI" pitchFamily="34" charset="0"/>
                <a:cs typeface="Segoe UI" pitchFamily="34" charset="0"/>
              </a:rPr>
              <a:t>var.world</a:t>
            </a:r>
            <a:r>
              <a:rPr lang="en-US" sz="1400" dirty="0">
                <a:latin typeface="Consolas" panose="020B0609020204030204" pitchFamily="49" charset="0"/>
                <a:ea typeface="Segoe UI" pitchFamily="34" charset="0"/>
                <a:cs typeface="Segoe UI" pitchFamily="34" charset="0"/>
              </a:rPr>
              <a:t>)}"</a:t>
            </a:r>
          </a:p>
          <a:p>
            <a:pPr marL="285750" indent="-285750" algn="l" defTabSz="932472" fontAlgn="base">
              <a:spcBef>
                <a:spcPct val="0"/>
              </a:spcBef>
              <a:spcAft>
                <a:spcPct val="0"/>
              </a:spcAft>
              <a:buFont typeface="Arial" panose="020B0604020202020204" pitchFamily="34" charset="0"/>
              <a:buChar char="•"/>
            </a:pPr>
            <a:r>
              <a:rPr lang="en-US" sz="1400" dirty="0">
                <a:latin typeface="Consolas" panose="020B0609020204030204" pitchFamily="49" charset="0"/>
                <a:ea typeface="Segoe UI" pitchFamily="34" charset="0"/>
                <a:cs typeface="Segoe UI" pitchFamily="34" charset="0"/>
              </a:rPr>
              <a:t>example = lower(</a:t>
            </a:r>
            <a:r>
              <a:rPr lang="en-US" sz="1400" dirty="0" err="1">
                <a:latin typeface="Consolas" panose="020B0609020204030204" pitchFamily="49" charset="0"/>
                <a:ea typeface="Segoe UI" pitchFamily="34" charset="0"/>
                <a:cs typeface="Segoe UI" pitchFamily="34" charset="0"/>
              </a:rPr>
              <a:t>var.world</a:t>
            </a:r>
            <a:r>
              <a:rPr lang="en-US" sz="1400" dirty="0">
                <a:latin typeface="Consolas" panose="020B0609020204030204" pitchFamily="49" charset="0"/>
                <a:ea typeface="Segoe UI" pitchFamily="34" charset="0"/>
                <a:cs typeface="Segoe UI" pitchFamily="34" charset="0"/>
              </a:rPr>
              <a:t>)</a:t>
            </a:r>
          </a:p>
          <a:p>
            <a:pPr marL="285750" indent="-285750" algn="l" defTabSz="932472" fontAlgn="base">
              <a:spcBef>
                <a:spcPct val="0"/>
              </a:spcBef>
              <a:spcAft>
                <a:spcPct val="0"/>
              </a:spcAft>
              <a:buFont typeface="Arial" panose="020B0604020202020204" pitchFamily="34" charset="0"/>
              <a:buChar char="•"/>
            </a:pPr>
            <a:r>
              <a:rPr lang="en-US" sz="1400" dirty="0">
                <a:latin typeface="Consolas" panose="020B0609020204030204" pitchFamily="49" charset="0"/>
                <a:ea typeface="Segoe UI" pitchFamily="34" charset="0"/>
                <a:cs typeface="Segoe UI" pitchFamily="34" charset="0"/>
              </a:rPr>
              <a:t>example = [ for value in </a:t>
            </a:r>
            <a:r>
              <a:rPr lang="en-US" sz="1400" dirty="0" err="1">
                <a:latin typeface="Consolas" panose="020B0609020204030204" pitchFamily="49" charset="0"/>
                <a:ea typeface="Segoe UI" pitchFamily="34" charset="0"/>
                <a:cs typeface="Segoe UI" pitchFamily="34" charset="0"/>
              </a:rPr>
              <a:t>var.worlds</a:t>
            </a:r>
            <a:r>
              <a:rPr lang="en-US" sz="1400" dirty="0">
                <a:latin typeface="Consolas" panose="020B0609020204030204" pitchFamily="49" charset="0"/>
                <a:ea typeface="Segoe UI" pitchFamily="34" charset="0"/>
                <a:cs typeface="Segoe UI" pitchFamily="34" charset="0"/>
              </a:rPr>
              <a:t> : lower(value) ]</a:t>
            </a:r>
          </a:p>
          <a:p>
            <a:pPr algn="l" defTabSz="932472" fontAlgn="base">
              <a:spcBef>
                <a:spcPct val="0"/>
              </a:spcBef>
              <a:spcAft>
                <a:spcPct val="0"/>
              </a:spcAft>
            </a:pPr>
            <a:endParaRPr lang="en-US" sz="1400" dirty="0">
              <a:latin typeface="+mj-lt"/>
              <a:ea typeface="Segoe UI" pitchFamily="34" charset="0"/>
              <a:cs typeface="Segoe UI" pitchFamily="34" charset="0"/>
            </a:endParaRPr>
          </a:p>
          <a:p>
            <a:pPr marL="285750" indent="-285750" algn="l" defTabSz="932472" fontAlgn="base">
              <a:spcBef>
                <a:spcPct val="0"/>
              </a:spcBef>
              <a:spcAft>
                <a:spcPct val="0"/>
              </a:spcAft>
              <a:buFont typeface="Arial" panose="020B0604020202020204" pitchFamily="34" charset="0"/>
              <a:buChar char="•"/>
            </a:pPr>
            <a:endParaRPr lang="en-US" sz="1400" dirty="0">
              <a:solidFill>
                <a:schemeClr val="tx1"/>
              </a:solidFill>
              <a:latin typeface="+mj-lt"/>
              <a:ea typeface="Segoe UI" pitchFamily="34" charset="0"/>
              <a:cs typeface="Segoe UI" pitchFamily="34" charset="0"/>
            </a:endParaRPr>
          </a:p>
        </p:txBody>
      </p:sp>
      <p:sp>
        <p:nvSpPr>
          <p:cNvPr id="13" name="Rectangle 12">
            <a:extLst>
              <a:ext uri="{FF2B5EF4-FFF2-40B4-BE49-F238E27FC236}">
                <a16:creationId xmlns:a16="http://schemas.microsoft.com/office/drawing/2014/main" id="{E6D7C4DF-4F56-BEC7-9326-E7580E68FA46}"/>
              </a:ext>
            </a:extLst>
          </p:cNvPr>
          <p:cNvSpPr>
            <a:spLocks/>
          </p:cNvSpPr>
          <p:nvPr/>
        </p:nvSpPr>
        <p:spPr bwMode="auto">
          <a:xfrm>
            <a:off x="763904" y="492839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Why do we need functions</a:t>
            </a:r>
          </a:p>
        </p:txBody>
      </p:sp>
      <p:sp>
        <p:nvSpPr>
          <p:cNvPr id="14" name="Rectangle 13">
            <a:extLst>
              <a:ext uri="{FF2B5EF4-FFF2-40B4-BE49-F238E27FC236}">
                <a16:creationId xmlns:a16="http://schemas.microsoft.com/office/drawing/2014/main" id="{5AA7673E-E0DD-979A-0EA9-E4C26AE38CF0}"/>
              </a:ext>
            </a:extLst>
          </p:cNvPr>
          <p:cNvSpPr>
            <a:spLocks/>
          </p:cNvSpPr>
          <p:nvPr/>
        </p:nvSpPr>
        <p:spPr bwMode="auto">
          <a:xfrm>
            <a:off x="4876800" y="492839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latin typeface="+mj-lt"/>
                <a:ea typeface="Segoe UI" pitchFamily="34" charset="0"/>
                <a:cs typeface="Segoe UI" pitchFamily="34" charset="0"/>
              </a:rPr>
              <a:t>The Terraform language contains standard arithmetic and comparison operators, but to achieve anything more advanced functions are required. </a:t>
            </a:r>
          </a:p>
          <a:p>
            <a:pPr algn="l" defTabSz="932472" fontAlgn="base">
              <a:spcBef>
                <a:spcPct val="0"/>
              </a:spcBef>
              <a:spcAft>
                <a:spcPct val="0"/>
              </a:spcAft>
            </a:pPr>
            <a:endParaRPr lang="en-US" sz="1400" dirty="0">
              <a:solidFill>
                <a:schemeClr val="tx1"/>
              </a:solidFill>
              <a:latin typeface="+mj-lt"/>
              <a:ea typeface="Segoe UI" pitchFamily="34" charset="0"/>
              <a:cs typeface="Segoe UI" pitchFamily="34" charset="0"/>
            </a:endParaRPr>
          </a:p>
          <a:p>
            <a:pPr algn="l" defTabSz="932472" fontAlgn="base">
              <a:spcBef>
                <a:spcPct val="0"/>
              </a:spcBef>
              <a:spcAft>
                <a:spcPct val="0"/>
              </a:spcAft>
            </a:pPr>
            <a:r>
              <a:rPr lang="en-US" sz="1400" dirty="0">
                <a:latin typeface="+mj-lt"/>
                <a:ea typeface="Segoe UI" pitchFamily="34" charset="0"/>
                <a:cs typeface="Segoe UI" pitchFamily="34" charset="0"/>
              </a:rPr>
              <a:t>Functions enable handling advanced scenarios inside Terraform, meaning that input data does not have to be pre-manipulated in most cases.</a:t>
            </a:r>
            <a:endParaRPr lang="en-US" sz="1400" dirty="0">
              <a:solidFill>
                <a:schemeClr val="tx1"/>
              </a:solidFill>
              <a:latin typeface="+mj-lt"/>
              <a:ea typeface="Segoe UI" pitchFamily="34" charset="0"/>
              <a:cs typeface="Segoe UI" pitchFamily="34" charset="0"/>
            </a:endParaRPr>
          </a:p>
        </p:txBody>
      </p:sp>
    </p:spTree>
    <p:extLst>
      <p:ext uri="{BB962C8B-B14F-4D97-AF65-F5344CB8AC3E}">
        <p14:creationId xmlns:p14="http://schemas.microsoft.com/office/powerpoint/2010/main" val="365571641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2D131-6354-5D6B-C30F-1F0D037063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9EAB2F-FC77-A1E7-A2BB-8E2DDA69EB88}"/>
              </a:ext>
            </a:extLst>
          </p:cNvPr>
          <p:cNvSpPr>
            <a:spLocks noGrp="1"/>
          </p:cNvSpPr>
          <p:nvPr>
            <p:ph type="title"/>
          </p:nvPr>
        </p:nvSpPr>
        <p:spPr>
          <a:xfrm>
            <a:off x="571500" y="457200"/>
            <a:ext cx="11018520" cy="553998"/>
          </a:xfrm>
        </p:spPr>
        <p:txBody>
          <a:bodyPr wrap="square" anchor="ctr">
            <a:normAutofit/>
          </a:bodyPr>
          <a:lstStyle/>
          <a:p>
            <a:r>
              <a:rPr lang="en-GB" dirty="0"/>
              <a:t>Terraform Iteration Fundamentals</a:t>
            </a:r>
          </a:p>
        </p:txBody>
      </p:sp>
      <p:pic>
        <p:nvPicPr>
          <p:cNvPr id="3" name="Picture 14" descr="Logo, company name&#10;&#10;Description automatically generated">
            <a:extLst>
              <a:ext uri="{FF2B5EF4-FFF2-40B4-BE49-F238E27FC236}">
                <a16:creationId xmlns:a16="http://schemas.microsoft.com/office/drawing/2014/main" id="{096CCAE3-F16D-8FCD-5765-868FAAB90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6">
            <a:extLst>
              <a:ext uri="{FF2B5EF4-FFF2-40B4-BE49-F238E27FC236}">
                <a16:creationId xmlns:a16="http://schemas.microsoft.com/office/drawing/2014/main" id="{6FB9BACD-1AB5-16B8-E338-BF425E0E891F}"/>
              </a:ext>
            </a:extLst>
          </p:cNvPr>
          <p:cNvSpPr txBox="1">
            <a:spLocks/>
          </p:cNvSpPr>
          <p:nvPr/>
        </p:nvSpPr>
        <p:spPr>
          <a:xfrm>
            <a:off x="584201" y="1310646"/>
            <a:ext cx="11018520" cy="276999"/>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What is iteration and why do we use it?</a:t>
            </a:r>
          </a:p>
        </p:txBody>
      </p:sp>
      <p:grpSp>
        <p:nvGrpSpPr>
          <p:cNvPr id="5" name="Group 4">
            <a:extLst>
              <a:ext uri="{FF2B5EF4-FFF2-40B4-BE49-F238E27FC236}">
                <a16:creationId xmlns:a16="http://schemas.microsoft.com/office/drawing/2014/main" id="{3B5550A0-CB15-EF3C-6A44-E74C968059DA}"/>
              </a:ext>
              <a:ext uri="{C183D7F6-B498-43B3-948B-1728B52AA6E4}">
                <adec:decorative xmlns:adec="http://schemas.microsoft.com/office/drawing/2017/decorative" val="1"/>
              </a:ext>
            </a:extLst>
          </p:cNvPr>
          <p:cNvGrpSpPr/>
          <p:nvPr/>
        </p:nvGrpSpPr>
        <p:grpSpPr>
          <a:xfrm>
            <a:off x="571500" y="1897380"/>
            <a:ext cx="11049000" cy="4371658"/>
            <a:chOff x="571500" y="1897380"/>
            <a:chExt cx="11049000" cy="4371658"/>
          </a:xfrm>
        </p:grpSpPr>
        <p:sp>
          <p:nvSpPr>
            <p:cNvPr id="6" name="Rectangle 5">
              <a:extLst>
                <a:ext uri="{FF2B5EF4-FFF2-40B4-BE49-F238E27FC236}">
                  <a16:creationId xmlns:a16="http://schemas.microsoft.com/office/drawing/2014/main" id="{4C402B59-9463-BF0E-6486-2C7AA4E7BEC5}"/>
                </a:ext>
              </a:extLst>
            </p:cNvPr>
            <p:cNvSpPr/>
            <p:nvPr/>
          </p:nvSpPr>
          <p:spPr bwMode="auto">
            <a:xfrm>
              <a:off x="581024" y="1897380"/>
              <a:ext cx="4003676" cy="4371658"/>
            </a:xfrm>
            <a:prstGeom prst="rect">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endParaRPr lang="en-US" sz="2000">
                <a:solidFill>
                  <a:schemeClr val="accent6"/>
                </a:solidFill>
                <a:latin typeface="Segoe UI"/>
                <a:cs typeface="Segoe UI" pitchFamily="34" charset="0"/>
              </a:endParaRPr>
            </a:p>
          </p:txBody>
        </p:sp>
        <p:cxnSp>
          <p:nvCxnSpPr>
            <p:cNvPr id="7" name="Straight Connector 6">
              <a:extLst>
                <a:ext uri="{FF2B5EF4-FFF2-40B4-BE49-F238E27FC236}">
                  <a16:creationId xmlns:a16="http://schemas.microsoft.com/office/drawing/2014/main" id="{A30D15C6-E5C1-14D3-7178-871D52C6A0A5}"/>
                </a:ext>
              </a:extLst>
            </p:cNvPr>
            <p:cNvCxnSpPr>
              <a:cxnSpLocks/>
            </p:cNvCxnSpPr>
            <p:nvPr/>
          </p:nvCxnSpPr>
          <p:spPr>
            <a:xfrm>
              <a:off x="571500" y="6269038"/>
              <a:ext cx="11049000" cy="0"/>
            </a:xfrm>
            <a:prstGeom prst="line">
              <a:avLst/>
            </a:prstGeom>
            <a:noFill/>
            <a:ln w="12700" cap="flat" cmpd="sng" algn="ctr">
              <a:solidFill>
                <a:srgbClr val="243A5E"/>
              </a:solidFill>
              <a:prstDash val="solid"/>
              <a:headEnd type="none" w="lg" len="med"/>
              <a:tailEnd type="none" w="lg" len="med"/>
            </a:ln>
            <a:effectLst/>
          </p:spPr>
        </p:cxnSp>
        <p:cxnSp>
          <p:nvCxnSpPr>
            <p:cNvPr id="8" name="Straight Connector 7">
              <a:extLst>
                <a:ext uri="{FF2B5EF4-FFF2-40B4-BE49-F238E27FC236}">
                  <a16:creationId xmlns:a16="http://schemas.microsoft.com/office/drawing/2014/main" id="{D28737B0-CC57-A112-E39F-CBDDEAFC89B6}"/>
                </a:ext>
              </a:extLst>
            </p:cNvPr>
            <p:cNvCxnSpPr>
              <a:cxnSpLocks/>
            </p:cNvCxnSpPr>
            <p:nvPr/>
          </p:nvCxnSpPr>
          <p:spPr>
            <a:xfrm>
              <a:off x="571500" y="1897380"/>
              <a:ext cx="11049000" cy="0"/>
            </a:xfrm>
            <a:prstGeom prst="line">
              <a:avLst/>
            </a:prstGeom>
            <a:noFill/>
            <a:ln w="12700" cap="flat" cmpd="sng" algn="ctr">
              <a:solidFill>
                <a:srgbClr val="243A5E"/>
              </a:solidFill>
              <a:prstDash val="solid"/>
              <a:headEnd type="none" w="lg" len="med"/>
              <a:tailEnd type="none" w="lg" len="med"/>
            </a:ln>
            <a:effectLst/>
          </p:spPr>
        </p:cxnSp>
      </p:grpSp>
      <p:sp>
        <p:nvSpPr>
          <p:cNvPr id="9" name="Rectangle 8">
            <a:extLst>
              <a:ext uri="{FF2B5EF4-FFF2-40B4-BE49-F238E27FC236}">
                <a16:creationId xmlns:a16="http://schemas.microsoft.com/office/drawing/2014/main" id="{CC2A3D93-6457-D048-AFC9-7E59A2A977C6}"/>
              </a:ext>
            </a:extLst>
          </p:cNvPr>
          <p:cNvSpPr>
            <a:spLocks/>
          </p:cNvSpPr>
          <p:nvPr/>
        </p:nvSpPr>
        <p:spPr bwMode="auto">
          <a:xfrm>
            <a:off x="763904" y="201395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What is iteration</a:t>
            </a:r>
          </a:p>
        </p:txBody>
      </p:sp>
      <p:sp>
        <p:nvSpPr>
          <p:cNvPr id="10" name="Rectangle 9">
            <a:extLst>
              <a:ext uri="{FF2B5EF4-FFF2-40B4-BE49-F238E27FC236}">
                <a16:creationId xmlns:a16="http://schemas.microsoft.com/office/drawing/2014/main" id="{EE3AE169-6F5C-12E0-032F-B01602372C44}"/>
              </a:ext>
            </a:extLst>
          </p:cNvPr>
          <p:cNvSpPr>
            <a:spLocks/>
          </p:cNvSpPr>
          <p:nvPr/>
        </p:nvSpPr>
        <p:spPr bwMode="auto">
          <a:xfrm>
            <a:off x="4876800" y="201395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latin typeface="+mj-lt"/>
                <a:ea typeface="Segoe UI" pitchFamily="34" charset="0"/>
                <a:cs typeface="Segoe UI" pitchFamily="34" charset="0"/>
              </a:rPr>
              <a:t>Iteration allows us to manage collections of similar resources or resource attributes in Terraform. It leverages the </a:t>
            </a:r>
            <a:r>
              <a:rPr lang="en-US" sz="1400" dirty="0">
                <a:solidFill>
                  <a:schemeClr val="tx1"/>
                </a:solidFill>
                <a:latin typeface="Consolas" panose="020B0609020204030204" pitchFamily="49" charset="0"/>
                <a:ea typeface="Segoe UI" pitchFamily="34" charset="0"/>
                <a:cs typeface="Segoe UI" pitchFamily="34" charset="0"/>
              </a:rPr>
              <a:t>count</a:t>
            </a:r>
            <a:r>
              <a:rPr lang="en-US" sz="1400" dirty="0">
                <a:solidFill>
                  <a:schemeClr val="tx1"/>
                </a:solidFill>
                <a:latin typeface="+mj-lt"/>
                <a:ea typeface="Segoe UI" pitchFamily="34" charset="0"/>
                <a:cs typeface="Segoe UI" pitchFamily="34" charset="0"/>
              </a:rPr>
              <a:t>, </a:t>
            </a:r>
            <a:r>
              <a:rPr lang="en-US" sz="1400" dirty="0" err="1">
                <a:solidFill>
                  <a:schemeClr val="tx1"/>
                </a:solidFill>
                <a:latin typeface="Consolas" panose="020B0609020204030204" pitchFamily="49" charset="0"/>
                <a:ea typeface="Segoe UI" pitchFamily="34" charset="0"/>
                <a:cs typeface="Segoe UI" pitchFamily="34" charset="0"/>
              </a:rPr>
              <a:t>for_each</a:t>
            </a:r>
            <a:r>
              <a:rPr lang="en-US" sz="1400" dirty="0">
                <a:solidFill>
                  <a:schemeClr val="tx1"/>
                </a:solidFill>
                <a:latin typeface="+mj-lt"/>
                <a:ea typeface="Segoe UI" pitchFamily="34" charset="0"/>
                <a:cs typeface="Segoe UI" pitchFamily="34" charset="0"/>
              </a:rPr>
              <a:t>, </a:t>
            </a:r>
            <a:r>
              <a:rPr lang="en-US" sz="1400" dirty="0">
                <a:solidFill>
                  <a:schemeClr val="tx1"/>
                </a:solidFill>
                <a:latin typeface="Consolas" panose="020B0609020204030204" pitchFamily="49" charset="0"/>
                <a:ea typeface="Segoe UI" pitchFamily="34" charset="0"/>
                <a:cs typeface="Segoe UI" pitchFamily="34" charset="0"/>
              </a:rPr>
              <a:t>for</a:t>
            </a:r>
            <a:r>
              <a:rPr lang="en-US" sz="1400" dirty="0">
                <a:solidFill>
                  <a:schemeClr val="tx1"/>
                </a:solidFill>
                <a:latin typeface="+mj-lt"/>
                <a:ea typeface="Segoe UI" pitchFamily="34" charset="0"/>
                <a:cs typeface="Segoe UI" pitchFamily="34" charset="0"/>
              </a:rPr>
              <a:t>, and </a:t>
            </a:r>
            <a:r>
              <a:rPr lang="en-US" sz="1400" dirty="0">
                <a:solidFill>
                  <a:schemeClr val="tx1"/>
                </a:solidFill>
                <a:latin typeface="Consolas" panose="020B0609020204030204" pitchFamily="49" charset="0"/>
                <a:ea typeface="Segoe UI" pitchFamily="34" charset="0"/>
                <a:cs typeface="Segoe UI" pitchFamily="34" charset="0"/>
              </a:rPr>
              <a:t>dynamic</a:t>
            </a:r>
            <a:r>
              <a:rPr lang="en-US" sz="1400" dirty="0">
                <a:solidFill>
                  <a:schemeClr val="tx1"/>
                </a:solidFill>
                <a:latin typeface="+mj-lt"/>
                <a:ea typeface="Segoe UI" pitchFamily="34" charset="0"/>
                <a:cs typeface="Segoe UI" pitchFamily="34" charset="0"/>
              </a:rPr>
              <a:t> key words depending on where it is used. </a:t>
            </a:r>
          </a:p>
        </p:txBody>
      </p:sp>
      <p:sp>
        <p:nvSpPr>
          <p:cNvPr id="11" name="Rectangle 10">
            <a:extLst>
              <a:ext uri="{FF2B5EF4-FFF2-40B4-BE49-F238E27FC236}">
                <a16:creationId xmlns:a16="http://schemas.microsoft.com/office/drawing/2014/main" id="{A73FFB08-F8A6-DD64-B9E8-49FC4E1CC8A9}"/>
              </a:ext>
            </a:extLst>
          </p:cNvPr>
          <p:cNvSpPr>
            <a:spLocks/>
          </p:cNvSpPr>
          <p:nvPr/>
        </p:nvSpPr>
        <p:spPr bwMode="auto">
          <a:xfrm>
            <a:off x="763904" y="3471178"/>
            <a:ext cx="3630296"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ts val="100"/>
              </a:spcBef>
              <a:spcAft>
                <a:spcPts val="100"/>
              </a:spcAft>
            </a:pPr>
            <a:r>
              <a:rPr lang="en-US" sz="1600" dirty="0">
                <a:solidFill>
                  <a:schemeClr val="tx2"/>
                </a:solidFill>
                <a:latin typeface="+mj-lt"/>
                <a:ea typeface="Segoe UI" pitchFamily="34" charset="0"/>
                <a:cs typeface="Segoe UI" pitchFamily="34" charset="0"/>
              </a:rPr>
              <a:t>Why use iteration </a:t>
            </a:r>
          </a:p>
          <a:p>
            <a:pPr algn="l" defTabSz="932472" fontAlgn="base">
              <a:spcBef>
                <a:spcPts val="100"/>
              </a:spcBef>
              <a:spcAft>
                <a:spcPts val="100"/>
              </a:spcAft>
            </a:pPr>
            <a:endParaRPr lang="en-US" sz="1600" dirty="0">
              <a:solidFill>
                <a:schemeClr val="tx2"/>
              </a:solidFill>
              <a:latin typeface="+mj-lt"/>
              <a:ea typeface="Segoe UI" pitchFamily="34" charset="0"/>
              <a:cs typeface="Segoe UI" pitchFamily="34" charset="0"/>
            </a:endParaRPr>
          </a:p>
        </p:txBody>
      </p:sp>
      <p:sp>
        <p:nvSpPr>
          <p:cNvPr id="12" name="Rectangle 11">
            <a:extLst>
              <a:ext uri="{FF2B5EF4-FFF2-40B4-BE49-F238E27FC236}">
                <a16:creationId xmlns:a16="http://schemas.microsoft.com/office/drawing/2014/main" id="{C0FFA35B-8D62-3F31-C16B-FCFCF86D599A}"/>
              </a:ext>
            </a:extLst>
          </p:cNvPr>
          <p:cNvSpPr>
            <a:spLocks/>
          </p:cNvSpPr>
          <p:nvPr/>
        </p:nvSpPr>
        <p:spPr bwMode="auto">
          <a:xfrm>
            <a:off x="4876800" y="3471178"/>
            <a:ext cx="6753225" cy="1224064"/>
          </a:xfrm>
          <a:prstGeom prst="rect">
            <a:avLst/>
          </a:prstGeom>
          <a:noFill/>
          <a:ln w="317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latin typeface="+mj-lt"/>
                <a:ea typeface="Segoe UI" pitchFamily="34" charset="0"/>
                <a:cs typeface="Segoe UI" pitchFamily="34" charset="0"/>
              </a:rPr>
              <a:t>Iteration avoid the need to copy and paste code for the same resource type or resource attribute. It means we can declare once in our code and use variables and locals to define how many and what attributes each should have. It keeps our code clean and maintainable.</a:t>
            </a:r>
            <a:endParaRPr lang="en-US" sz="1400" dirty="0">
              <a:solidFill>
                <a:schemeClr val="tx1"/>
              </a:solidFill>
              <a:latin typeface="+mj-lt"/>
              <a:ea typeface="Segoe UI" pitchFamily="34" charset="0"/>
              <a:cs typeface="Segoe UI" pitchFamily="34" charset="0"/>
            </a:endParaRPr>
          </a:p>
        </p:txBody>
      </p:sp>
    </p:spTree>
    <p:extLst>
      <p:ext uri="{BB962C8B-B14F-4D97-AF65-F5344CB8AC3E}">
        <p14:creationId xmlns:p14="http://schemas.microsoft.com/office/powerpoint/2010/main" val="116613049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8C76E-C6F6-7A2F-9AE6-6811409DBC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C6F7D5-892D-C4FD-8972-425E13D13C01}"/>
              </a:ext>
            </a:extLst>
          </p:cNvPr>
          <p:cNvSpPr>
            <a:spLocks noGrp="1"/>
          </p:cNvSpPr>
          <p:nvPr>
            <p:ph type="title"/>
          </p:nvPr>
        </p:nvSpPr>
        <p:spPr>
          <a:xfrm>
            <a:off x="588263" y="457200"/>
            <a:ext cx="11018520" cy="553998"/>
          </a:xfrm>
        </p:spPr>
        <p:txBody>
          <a:bodyPr wrap="square" anchor="ctr">
            <a:normAutofit/>
          </a:bodyPr>
          <a:lstStyle/>
          <a:p>
            <a:r>
              <a:rPr lang="en-GB" dirty="0"/>
              <a:t>Implicit and Explicit Dependencies</a:t>
            </a:r>
          </a:p>
        </p:txBody>
      </p:sp>
      <p:pic>
        <p:nvPicPr>
          <p:cNvPr id="3" name="Picture 14" descr="Logo, company name&#10;&#10;Description automatically generated">
            <a:extLst>
              <a:ext uri="{FF2B5EF4-FFF2-40B4-BE49-F238E27FC236}">
                <a16:creationId xmlns:a16="http://schemas.microsoft.com/office/drawing/2014/main" id="{D3A0FDC6-762A-1F89-8A54-7B2C9D5300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29FC883-7C2C-6CFE-61F6-4F37A3C26348}"/>
              </a:ext>
            </a:extLst>
          </p:cNvPr>
          <p:cNvSpPr/>
          <p:nvPr/>
        </p:nvSpPr>
        <p:spPr>
          <a:xfrm>
            <a:off x="588263" y="1342884"/>
            <a:ext cx="11310796" cy="635559"/>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a:ln>
                  <a:noFill/>
                </a:ln>
                <a:solidFill>
                  <a:srgbClr val="373942"/>
                </a:solidFill>
                <a:effectLst/>
                <a:uLnTx/>
                <a:uFillTx/>
                <a:latin typeface="metro-web"/>
              </a:rPr>
              <a:t>When Terraform changes infrastructure, many of the changes must be made in a specific order. </a:t>
            </a:r>
          </a:p>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a:ln>
                  <a:noFill/>
                </a:ln>
                <a:solidFill>
                  <a:srgbClr val="373942"/>
                </a:solidFill>
                <a:effectLst/>
                <a:uLnTx/>
                <a:uFillTx/>
                <a:latin typeface="metro-web"/>
              </a:rPr>
              <a:t>This order is determined by resource dependencies. </a:t>
            </a:r>
            <a:endParaRPr kumimoji="0" lang="en-GB" sz="1800" b="0" i="0" u="none" strike="noStrike" kern="0" cap="none" spc="0" normalizeH="0" baseline="0" noProof="0" dirty="0">
              <a:ln>
                <a:noFill/>
              </a:ln>
              <a:solidFill>
                <a:srgbClr val="000000"/>
              </a:solidFill>
              <a:effectLst/>
              <a:uLnTx/>
              <a:uFillTx/>
            </a:endParaRPr>
          </a:p>
        </p:txBody>
      </p:sp>
      <p:sp>
        <p:nvSpPr>
          <p:cNvPr id="5" name="Content Placeholder 7">
            <a:extLst>
              <a:ext uri="{FF2B5EF4-FFF2-40B4-BE49-F238E27FC236}">
                <a16:creationId xmlns:a16="http://schemas.microsoft.com/office/drawing/2014/main" id="{6B2734D5-7840-BCF6-268B-8568B73460DD}"/>
              </a:ext>
            </a:extLst>
          </p:cNvPr>
          <p:cNvSpPr txBox="1">
            <a:spLocks/>
          </p:cNvSpPr>
          <p:nvPr/>
        </p:nvSpPr>
        <p:spPr>
          <a:xfrm>
            <a:off x="588263" y="2310129"/>
            <a:ext cx="5219700" cy="2332946"/>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GB" dirty="0"/>
              <a:t>Implicit Dependencies</a:t>
            </a:r>
          </a:p>
          <a:p>
            <a:pPr marL="0" indent="0">
              <a:buFont typeface="Wingdings" panose="05000000000000000000" pitchFamily="2" charset="2"/>
              <a:buNone/>
            </a:pPr>
            <a:endParaRPr lang="en-GB" sz="2000" dirty="0"/>
          </a:p>
          <a:p>
            <a:pPr marL="0" indent="0">
              <a:buFont typeface="Wingdings" panose="05000000000000000000" pitchFamily="2" charset="2"/>
              <a:buNone/>
            </a:pPr>
            <a:r>
              <a:rPr lang="en-GB" sz="1800" dirty="0"/>
              <a:t>Terraform determines dependencies automatically based on configuration references</a:t>
            </a:r>
          </a:p>
          <a:p>
            <a:pPr marL="0" indent="0">
              <a:buFont typeface="Wingdings" panose="05000000000000000000" pitchFamily="2" charset="2"/>
              <a:buNone/>
            </a:pPr>
            <a:endParaRPr lang="en-GB" sz="1800" dirty="0"/>
          </a:p>
          <a:p>
            <a:pPr marL="0" indent="0">
              <a:buFont typeface="Wingdings" panose="05000000000000000000" pitchFamily="2" charset="2"/>
              <a:buNone/>
            </a:pPr>
            <a:r>
              <a:rPr lang="en-GB" sz="1800" dirty="0"/>
              <a:t>One resource referencing another resource builds an implicit dependency</a:t>
            </a:r>
          </a:p>
          <a:p>
            <a:pPr marL="0" indent="0">
              <a:buFont typeface="Wingdings" panose="05000000000000000000" pitchFamily="2" charset="2"/>
              <a:buNone/>
            </a:pPr>
            <a:r>
              <a:rPr lang="en-GB" sz="1800" dirty="0"/>
              <a:t> </a:t>
            </a:r>
          </a:p>
          <a:p>
            <a:pPr lvl="1"/>
            <a:endParaRPr lang="en-GB" sz="1600" dirty="0"/>
          </a:p>
          <a:p>
            <a:pPr lvl="1"/>
            <a:endParaRPr lang="en-GB" sz="1600" dirty="0"/>
          </a:p>
        </p:txBody>
      </p:sp>
      <p:sp>
        <p:nvSpPr>
          <p:cNvPr id="6" name="Content Placeholder 8">
            <a:extLst>
              <a:ext uri="{FF2B5EF4-FFF2-40B4-BE49-F238E27FC236}">
                <a16:creationId xmlns:a16="http://schemas.microsoft.com/office/drawing/2014/main" id="{01DF75D0-C4B6-20B6-171A-996FEEA5E26F}"/>
              </a:ext>
            </a:extLst>
          </p:cNvPr>
          <p:cNvSpPr txBox="1">
            <a:spLocks/>
          </p:cNvSpPr>
          <p:nvPr/>
        </p:nvSpPr>
        <p:spPr>
          <a:xfrm>
            <a:off x="6096000" y="2310129"/>
            <a:ext cx="5219700" cy="231448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GB" dirty="0"/>
              <a:t>Explicit Dependencies</a:t>
            </a:r>
          </a:p>
          <a:p>
            <a:pPr marL="0" indent="0">
              <a:buFont typeface="Wingdings" panose="05000000000000000000" pitchFamily="2" charset="2"/>
              <a:buNone/>
            </a:pPr>
            <a:endParaRPr lang="en-GB" sz="1800" dirty="0"/>
          </a:p>
          <a:p>
            <a:pPr marL="0" indent="0">
              <a:buFont typeface="Wingdings" panose="05000000000000000000" pitchFamily="2" charset="2"/>
              <a:buNone/>
            </a:pPr>
            <a:r>
              <a:rPr lang="en-GB" sz="1800" dirty="0"/>
              <a:t>User defined using </a:t>
            </a:r>
            <a:r>
              <a:rPr lang="en-GB" sz="1800" b="1" dirty="0" err="1"/>
              <a:t>depends_on</a:t>
            </a:r>
            <a:r>
              <a:rPr lang="en-GB" sz="1800" dirty="0"/>
              <a:t> </a:t>
            </a:r>
            <a:r>
              <a:rPr lang="en-GB" sz="1800" i="1" dirty="0"/>
              <a:t>meta argument</a:t>
            </a:r>
          </a:p>
          <a:p>
            <a:pPr marL="0" indent="0">
              <a:buFont typeface="Wingdings" panose="05000000000000000000" pitchFamily="2" charset="2"/>
              <a:buNone/>
            </a:pPr>
            <a:endParaRPr lang="en-GB" sz="1800" dirty="0"/>
          </a:p>
          <a:p>
            <a:pPr marL="0" indent="0">
              <a:buFont typeface="Wingdings" panose="05000000000000000000" pitchFamily="2" charset="2"/>
              <a:buNone/>
            </a:pPr>
            <a:r>
              <a:rPr lang="en-GB" sz="1800" dirty="0"/>
              <a:t>This should only be done when there is not way to build an implicit dependency</a:t>
            </a:r>
          </a:p>
        </p:txBody>
      </p:sp>
    </p:spTree>
    <p:extLst>
      <p:ext uri="{BB962C8B-B14F-4D97-AF65-F5344CB8AC3E}">
        <p14:creationId xmlns:p14="http://schemas.microsoft.com/office/powerpoint/2010/main" val="3941164416"/>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5A61CA-314C-8221-A5BD-47A8BAE55C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4EB8FB-1EAA-310A-E42F-1E1EACB8DFA0}"/>
              </a:ext>
            </a:extLst>
          </p:cNvPr>
          <p:cNvSpPr>
            <a:spLocks noGrp="1"/>
          </p:cNvSpPr>
          <p:nvPr>
            <p:ph type="title"/>
          </p:nvPr>
        </p:nvSpPr>
        <p:spPr>
          <a:xfrm>
            <a:off x="588263" y="457200"/>
            <a:ext cx="11018520" cy="553998"/>
          </a:xfrm>
        </p:spPr>
        <p:txBody>
          <a:bodyPr wrap="square" anchor="ctr">
            <a:normAutofit/>
          </a:bodyPr>
          <a:lstStyle/>
          <a:p>
            <a:r>
              <a:rPr lang="en-GB" dirty="0"/>
              <a:t>Terraform State</a:t>
            </a:r>
          </a:p>
        </p:txBody>
      </p:sp>
      <p:pic>
        <p:nvPicPr>
          <p:cNvPr id="3" name="Picture 14" descr="Logo, company name&#10;&#10;Description automatically generated">
            <a:extLst>
              <a:ext uri="{FF2B5EF4-FFF2-40B4-BE49-F238E27FC236}">
                <a16:creationId xmlns:a16="http://schemas.microsoft.com/office/drawing/2014/main" id="{7EEC9845-A4C2-EDDE-9CE3-AF36BB2FB3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7B5EDF8-0502-F22A-A4A8-52529942F9C2}"/>
              </a:ext>
              <a:ext uri="{C183D7F6-B498-43B3-948B-1728B52AA6E4}">
                <adec:decorative xmlns:adec="http://schemas.microsoft.com/office/drawing/2017/decorative" val="1"/>
              </a:ext>
            </a:extLst>
          </p:cNvPr>
          <p:cNvSpPr/>
          <p:nvPr/>
        </p:nvSpPr>
        <p:spPr bwMode="auto">
          <a:xfrm>
            <a:off x="561764" y="1602321"/>
            <a:ext cx="11045019" cy="768921"/>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dirty="0">
                <a:solidFill>
                  <a:schemeClr val="tx1"/>
                </a:solidFill>
                <a:cs typeface="Segoe UI Semibold" panose="020B0702040204020203" pitchFamily="34" charset="0"/>
              </a:rPr>
              <a:t>Terraform must store state about your managed infrastructure and configuration. </a:t>
            </a:r>
          </a:p>
        </p:txBody>
      </p:sp>
      <p:sp>
        <p:nvSpPr>
          <p:cNvPr id="5" name="Rectangle 4">
            <a:extLst>
              <a:ext uri="{FF2B5EF4-FFF2-40B4-BE49-F238E27FC236}">
                <a16:creationId xmlns:a16="http://schemas.microsoft.com/office/drawing/2014/main" id="{50ABE47D-AABF-DC11-1BBD-62EE2A4C6472}"/>
              </a:ext>
              <a:ext uri="{C183D7F6-B498-43B3-948B-1728B52AA6E4}">
                <adec:decorative xmlns:adec="http://schemas.microsoft.com/office/drawing/2017/decorative" val="1"/>
              </a:ext>
            </a:extLst>
          </p:cNvPr>
          <p:cNvSpPr/>
          <p:nvPr/>
        </p:nvSpPr>
        <p:spPr bwMode="auto">
          <a:xfrm>
            <a:off x="561764" y="2672418"/>
            <a:ext cx="5349330" cy="2409708"/>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Local state</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Stores</a:t>
            </a:r>
            <a:r>
              <a:rPr lang="en-GB" b="1" dirty="0">
                <a:solidFill>
                  <a:schemeClr val="tx1"/>
                </a:solidFill>
                <a:cs typeface="Segoe UI Semibold" panose="020B0702040204020203" pitchFamily="34" charset="0"/>
              </a:rPr>
              <a:t> </a:t>
            </a:r>
            <a:r>
              <a:rPr lang="en-GB" dirty="0">
                <a:solidFill>
                  <a:schemeClr val="tx1"/>
                </a:solidFill>
                <a:cs typeface="Segoe UI Semibold" panose="020B0702040204020203" pitchFamily="34" charset="0"/>
              </a:rPr>
              <a:t>the state file locally as </a:t>
            </a:r>
            <a:r>
              <a:rPr lang="en-GB" b="1" dirty="0" err="1">
                <a:solidFill>
                  <a:schemeClr val="tx1"/>
                </a:solidFill>
                <a:cs typeface="Segoe UI Semibold" panose="020B0702040204020203" pitchFamily="34" charset="0"/>
              </a:rPr>
              <a:t>terraform.tfstate</a:t>
            </a:r>
            <a:endParaRPr lang="en-GB" b="1" dirty="0">
              <a:solidFill>
                <a:schemeClr val="tx1"/>
              </a:solidFill>
              <a:cs typeface="Segoe UI Semibold" panose="020B0702040204020203" pitchFamily="34" charset="0"/>
            </a:endParaRP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Manages and updates the state file on the local machine </a:t>
            </a:r>
          </a:p>
        </p:txBody>
      </p:sp>
      <p:sp>
        <p:nvSpPr>
          <p:cNvPr id="6" name="Rectangle 5">
            <a:extLst>
              <a:ext uri="{FF2B5EF4-FFF2-40B4-BE49-F238E27FC236}">
                <a16:creationId xmlns:a16="http://schemas.microsoft.com/office/drawing/2014/main" id="{68FEA74A-671E-F4E8-DB40-B35F015B234C}"/>
              </a:ext>
              <a:ext uri="{C183D7F6-B498-43B3-948B-1728B52AA6E4}">
                <adec:decorative xmlns:adec="http://schemas.microsoft.com/office/drawing/2017/decorative" val="1"/>
              </a:ext>
            </a:extLst>
          </p:cNvPr>
          <p:cNvSpPr/>
          <p:nvPr/>
        </p:nvSpPr>
        <p:spPr bwMode="auto">
          <a:xfrm>
            <a:off x="6082284" y="2672419"/>
            <a:ext cx="5520518" cy="2409707"/>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Remote state</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Stores the state file in a remote data store, such as Azure Blob storage</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Allows sharing with team members</a:t>
            </a:r>
          </a:p>
          <a:p>
            <a:pPr defTabSz="932563">
              <a:spcBef>
                <a:spcPts val="300"/>
              </a:spcBef>
              <a:spcAft>
                <a:spcPts val="200"/>
              </a:spcAft>
            </a:pPr>
            <a:endParaRPr lang="en-GB" b="1" dirty="0">
              <a:solidFill>
                <a:schemeClr val="accent6"/>
              </a:solidFill>
              <a:cs typeface="Segoe UI Semibold" panose="020B0702040204020203" pitchFamily="34" charset="0"/>
            </a:endParaRPr>
          </a:p>
        </p:txBody>
      </p:sp>
      <p:sp>
        <p:nvSpPr>
          <p:cNvPr id="7" name="Rectangle 6">
            <a:extLst>
              <a:ext uri="{FF2B5EF4-FFF2-40B4-BE49-F238E27FC236}">
                <a16:creationId xmlns:a16="http://schemas.microsoft.com/office/drawing/2014/main" id="{68879642-94F2-9E4D-4A9D-03435610F2AF}"/>
              </a:ext>
              <a:ext uri="{C183D7F6-B498-43B3-948B-1728B52AA6E4}">
                <adec:decorative xmlns:adec="http://schemas.microsoft.com/office/drawing/2017/decorative" val="1"/>
              </a:ext>
            </a:extLst>
          </p:cNvPr>
          <p:cNvSpPr/>
          <p:nvPr/>
        </p:nvSpPr>
        <p:spPr bwMode="auto">
          <a:xfrm>
            <a:off x="561764" y="5206703"/>
            <a:ext cx="11045019" cy="768921"/>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dirty="0">
                <a:solidFill>
                  <a:schemeClr val="tx1"/>
                </a:solidFill>
                <a:cs typeface="Segoe UI Semibold" panose="020B0702040204020203" pitchFamily="34" charset="0"/>
              </a:rPr>
              <a:t>            </a:t>
            </a:r>
            <a:r>
              <a:rPr lang="en-GB" b="1" dirty="0">
                <a:solidFill>
                  <a:schemeClr val="tx1"/>
                </a:solidFill>
                <a:cs typeface="Segoe UI Semibold" panose="020B0702040204020203" pitchFamily="34" charset="0"/>
              </a:rPr>
              <a:t>Local state is fragile and not fit for production – or anything outside the local environment. </a:t>
            </a:r>
          </a:p>
        </p:txBody>
      </p:sp>
    </p:spTree>
    <p:extLst>
      <p:ext uri="{BB962C8B-B14F-4D97-AF65-F5344CB8AC3E}">
        <p14:creationId xmlns:p14="http://schemas.microsoft.com/office/powerpoint/2010/main" val="2197776060"/>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C5C23-E295-1552-CB32-81444CA28A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F543EF-74D8-3830-2212-2DF09B6421B6}"/>
              </a:ext>
            </a:extLst>
          </p:cNvPr>
          <p:cNvSpPr>
            <a:spLocks noGrp="1"/>
          </p:cNvSpPr>
          <p:nvPr>
            <p:ph type="title"/>
          </p:nvPr>
        </p:nvSpPr>
        <p:spPr>
          <a:xfrm>
            <a:off x="588263" y="457200"/>
            <a:ext cx="11018520" cy="553998"/>
          </a:xfrm>
        </p:spPr>
        <p:txBody>
          <a:bodyPr wrap="square" anchor="ctr">
            <a:normAutofit/>
          </a:bodyPr>
          <a:lstStyle/>
          <a:p>
            <a:r>
              <a:rPr lang="en-GB" dirty="0"/>
              <a:t>Terraform Workspaces</a:t>
            </a:r>
          </a:p>
        </p:txBody>
      </p:sp>
      <p:pic>
        <p:nvPicPr>
          <p:cNvPr id="3" name="Picture 14" descr="Logo, company name&#10;&#10;Description automatically generated">
            <a:extLst>
              <a:ext uri="{FF2B5EF4-FFF2-40B4-BE49-F238E27FC236}">
                <a16:creationId xmlns:a16="http://schemas.microsoft.com/office/drawing/2014/main" id="{152CAAD0-F0CA-8639-961A-F67EB23FDF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7AE2823-58FA-904B-69F4-C444FFDBAD5B}"/>
              </a:ext>
            </a:extLst>
          </p:cNvPr>
          <p:cNvSpPr>
            <a:spLocks/>
          </p:cNvSpPr>
          <p:nvPr/>
        </p:nvSpPr>
        <p:spPr>
          <a:xfrm>
            <a:off x="590254" y="1437299"/>
            <a:ext cx="11045018" cy="492443"/>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cs typeface="Segoe UI Semibold" panose="020B0702040204020203" pitchFamily="34" charset="0"/>
              </a:rPr>
              <a:t>Provides a way to separate out </a:t>
            </a:r>
            <a:r>
              <a:rPr lang="en-US" sz="1400" b="1" dirty="0">
                <a:cs typeface="Segoe UI Semibold" panose="020B0702040204020203" pitchFamily="34" charset="0"/>
              </a:rPr>
              <a:t>.</a:t>
            </a:r>
            <a:r>
              <a:rPr lang="en-US" sz="1400" b="1" dirty="0" err="1">
                <a:cs typeface="Segoe UI Semibold" panose="020B0702040204020203" pitchFamily="34" charset="0"/>
              </a:rPr>
              <a:t>tfstate</a:t>
            </a:r>
            <a:r>
              <a:rPr lang="en-US" sz="1400" b="1" dirty="0">
                <a:cs typeface="Segoe UI Semibold" panose="020B0702040204020203" pitchFamily="34" charset="0"/>
              </a:rPr>
              <a:t> </a:t>
            </a:r>
            <a:r>
              <a:rPr lang="en-US" sz="1400" dirty="0">
                <a:cs typeface="Segoe UI Semibold" panose="020B0702040204020203" pitchFamily="34" charset="0"/>
              </a:rPr>
              <a:t>files by their own space/directory</a:t>
            </a:r>
          </a:p>
        </p:txBody>
      </p:sp>
      <p:sp>
        <p:nvSpPr>
          <p:cNvPr id="5" name="Rectangle 4">
            <a:extLst>
              <a:ext uri="{FF2B5EF4-FFF2-40B4-BE49-F238E27FC236}">
                <a16:creationId xmlns:a16="http://schemas.microsoft.com/office/drawing/2014/main" id="{0184B449-F12D-5784-AB5C-DE67D3AE356C}"/>
              </a:ext>
            </a:extLst>
          </p:cNvPr>
          <p:cNvSpPr>
            <a:spLocks/>
          </p:cNvSpPr>
          <p:nvPr/>
        </p:nvSpPr>
        <p:spPr>
          <a:xfrm>
            <a:off x="588263" y="2076103"/>
            <a:ext cx="11045018" cy="492443"/>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cs typeface="Segoe UI Semibold" panose="020B0702040204020203" pitchFamily="34" charset="0"/>
              </a:rPr>
              <a:t>Similar to feature branches in version-control</a:t>
            </a:r>
          </a:p>
        </p:txBody>
      </p:sp>
      <p:sp>
        <p:nvSpPr>
          <p:cNvPr id="6" name="Rectangle 5">
            <a:extLst>
              <a:ext uri="{FF2B5EF4-FFF2-40B4-BE49-F238E27FC236}">
                <a16:creationId xmlns:a16="http://schemas.microsoft.com/office/drawing/2014/main" id="{DA35790B-7B5A-5BC9-46A4-9BB1CD6C7AF9}"/>
              </a:ext>
            </a:extLst>
          </p:cNvPr>
          <p:cNvSpPr>
            <a:spLocks/>
          </p:cNvSpPr>
          <p:nvPr/>
        </p:nvSpPr>
        <p:spPr>
          <a:xfrm>
            <a:off x="588263" y="2759802"/>
            <a:ext cx="11045018" cy="492443"/>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cs typeface="Segoe UI Semibold" panose="020B0702040204020203" pitchFamily="34" charset="0"/>
              </a:rPr>
              <a:t>Provides isolation during plan, apply and destroy</a:t>
            </a:r>
          </a:p>
        </p:txBody>
      </p:sp>
      <p:sp>
        <p:nvSpPr>
          <p:cNvPr id="7" name="Rectangle 6">
            <a:extLst>
              <a:ext uri="{FF2B5EF4-FFF2-40B4-BE49-F238E27FC236}">
                <a16:creationId xmlns:a16="http://schemas.microsoft.com/office/drawing/2014/main" id="{9546AA2C-1D9E-C409-03D4-7C8A960BE0E9}"/>
              </a:ext>
            </a:extLst>
          </p:cNvPr>
          <p:cNvSpPr>
            <a:spLocks/>
          </p:cNvSpPr>
          <p:nvPr/>
        </p:nvSpPr>
        <p:spPr>
          <a:xfrm>
            <a:off x="588263" y="3443501"/>
            <a:ext cx="11045018" cy="492443"/>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cs typeface="Segoe UI Semibold" panose="020B0702040204020203" pitchFamily="34" charset="0"/>
              </a:rPr>
              <a:t>Initially, Terraform creates just one workspace called </a:t>
            </a:r>
            <a:r>
              <a:rPr lang="en-US" sz="1400" b="1" dirty="0">
                <a:cs typeface="Segoe UI Semibold" panose="020B0702040204020203" pitchFamily="34" charset="0"/>
              </a:rPr>
              <a:t>default</a:t>
            </a:r>
          </a:p>
        </p:txBody>
      </p:sp>
      <p:sp>
        <p:nvSpPr>
          <p:cNvPr id="8" name="Rectangle 7">
            <a:extLst>
              <a:ext uri="{FF2B5EF4-FFF2-40B4-BE49-F238E27FC236}">
                <a16:creationId xmlns:a16="http://schemas.microsoft.com/office/drawing/2014/main" id="{E51C6C97-A3F2-FC77-5E1A-BEFA622BF19F}"/>
              </a:ext>
            </a:extLst>
          </p:cNvPr>
          <p:cNvSpPr>
            <a:spLocks/>
          </p:cNvSpPr>
          <p:nvPr/>
        </p:nvSpPr>
        <p:spPr>
          <a:xfrm>
            <a:off x="588263" y="4084796"/>
            <a:ext cx="11045018" cy="492443"/>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cs typeface="Segoe UI Semibold" panose="020B0702040204020203" pitchFamily="34" charset="0"/>
              </a:rPr>
              <a:t>Remote backends such as </a:t>
            </a:r>
            <a:r>
              <a:rPr lang="en-US" sz="1400" b="1" dirty="0" err="1">
                <a:cs typeface="Segoe UI Semibold" panose="020B0702040204020203" pitchFamily="34" charset="0"/>
              </a:rPr>
              <a:t>AzureRM</a:t>
            </a:r>
            <a:r>
              <a:rPr lang="en-US" sz="1400" dirty="0">
                <a:cs typeface="Segoe UI Semibold" panose="020B0702040204020203" pitchFamily="34" charset="0"/>
              </a:rPr>
              <a:t> support multiple workspaces</a:t>
            </a:r>
          </a:p>
        </p:txBody>
      </p:sp>
      <p:sp>
        <p:nvSpPr>
          <p:cNvPr id="9" name="Rectangle 8">
            <a:extLst>
              <a:ext uri="{FF2B5EF4-FFF2-40B4-BE49-F238E27FC236}">
                <a16:creationId xmlns:a16="http://schemas.microsoft.com/office/drawing/2014/main" id="{B8A4C70D-187A-7D79-EB24-D543B67A09B5}"/>
              </a:ext>
            </a:extLst>
          </p:cNvPr>
          <p:cNvSpPr>
            <a:spLocks/>
          </p:cNvSpPr>
          <p:nvPr/>
        </p:nvSpPr>
        <p:spPr>
          <a:xfrm>
            <a:off x="561765" y="5707890"/>
            <a:ext cx="11045018" cy="784830"/>
          </a:xfrm>
          <a:prstGeom prst="rect">
            <a:avLst/>
          </a:prstGeom>
          <a:solidFill>
            <a:schemeClr val="bg1">
              <a:lumMod val="95000"/>
            </a:schemeClr>
          </a:solidFill>
          <a:effectLst>
            <a:outerShdw dist="38100" dir="10800000" algn="r" rotWithShape="0">
              <a:schemeClr val="tx2"/>
            </a:outerShdw>
          </a:effectLst>
        </p:spPr>
        <p:txBody>
          <a:bodyPr wrap="square" lIns="137160" tIns="137160" rIns="137160" bIns="137160" anchor="t" anchorCtr="0">
            <a:spAutoFit/>
          </a:bodyPr>
          <a:lstStyle/>
          <a:p>
            <a:pPr defTabSz="932597">
              <a:spcBef>
                <a:spcPts val="300"/>
              </a:spcBef>
              <a:spcAft>
                <a:spcPts val="300"/>
              </a:spcAft>
              <a:defRPr/>
            </a:pPr>
            <a:r>
              <a:rPr lang="en-US" sz="1400" dirty="0">
                <a:solidFill>
                  <a:schemeClr val="tx1">
                    <a:lumMod val="75000"/>
                    <a:lumOff val="25000"/>
                  </a:schemeClr>
                </a:solidFill>
                <a:cs typeface="Segoe UI Semibold" panose="020B0702040204020203" pitchFamily="34" charset="0"/>
              </a:rPr>
              <a:t>                 </a:t>
            </a:r>
            <a:r>
              <a:rPr lang="en-US" sz="1400" b="1" dirty="0">
                <a:solidFill>
                  <a:schemeClr val="tx1">
                    <a:lumMod val="75000"/>
                    <a:lumOff val="25000"/>
                  </a:schemeClr>
                </a:solidFill>
                <a:cs typeface="Segoe UI Semibold" panose="020B0702040204020203" pitchFamily="34" charset="0"/>
              </a:rPr>
              <a:t>Workspaces do not warrant complete isolation use-cases. See: </a:t>
            </a:r>
          </a:p>
          <a:p>
            <a:pPr defTabSz="932597">
              <a:spcBef>
                <a:spcPts val="300"/>
              </a:spcBef>
              <a:spcAft>
                <a:spcPts val="300"/>
              </a:spcAft>
              <a:defRPr/>
            </a:pPr>
            <a:r>
              <a:rPr lang="en-US" sz="1400" dirty="0">
                <a:solidFill>
                  <a:schemeClr val="tx1">
                    <a:lumMod val="75000"/>
                    <a:lumOff val="25000"/>
                  </a:schemeClr>
                </a:solidFill>
                <a:cs typeface="Segoe UI Semibold" panose="020B0702040204020203" pitchFamily="34" charset="0"/>
              </a:rPr>
              <a:t>                 </a:t>
            </a:r>
            <a:r>
              <a:rPr lang="en-GB" sz="1400" dirty="0">
                <a:solidFill>
                  <a:schemeClr val="tx1">
                    <a:lumMod val="75000"/>
                    <a:lumOff val="25000"/>
                  </a:schemeClr>
                </a:solidFill>
                <a:hlinkClick r:id="rId4">
                  <a:extLst>
                    <a:ext uri="{A12FA001-AC4F-418D-AE19-62706E023703}">
                      <ahyp:hlinkClr xmlns:ahyp="http://schemas.microsoft.com/office/drawing/2018/hyperlinkcolor" val="tx"/>
                    </a:ext>
                  </a:extLst>
                </a:hlinkClick>
              </a:rPr>
              <a:t>State: Workspaces | Terraform | </a:t>
            </a:r>
            <a:r>
              <a:rPr lang="en-GB" sz="1400" dirty="0" err="1">
                <a:solidFill>
                  <a:schemeClr val="tx1">
                    <a:lumMod val="75000"/>
                    <a:lumOff val="25000"/>
                  </a:schemeClr>
                </a:solidFill>
                <a:hlinkClick r:id="rId4">
                  <a:extLst>
                    <a:ext uri="{A12FA001-AC4F-418D-AE19-62706E023703}">
                      <ahyp:hlinkClr xmlns:ahyp="http://schemas.microsoft.com/office/drawing/2018/hyperlinkcolor" val="tx"/>
                    </a:ext>
                  </a:extLst>
                </a:hlinkClick>
              </a:rPr>
              <a:t>HashiCorp</a:t>
            </a:r>
            <a:r>
              <a:rPr lang="en-GB" sz="1400" dirty="0">
                <a:solidFill>
                  <a:schemeClr val="tx1">
                    <a:lumMod val="75000"/>
                    <a:lumOff val="25000"/>
                  </a:schemeClr>
                </a:solidFill>
                <a:hlinkClick r:id="rId4">
                  <a:extLst>
                    <a:ext uri="{A12FA001-AC4F-418D-AE19-62706E023703}">
                      <ahyp:hlinkClr xmlns:ahyp="http://schemas.microsoft.com/office/drawing/2018/hyperlinkcolor" val="tx"/>
                    </a:ext>
                  </a:extLst>
                </a:hlinkClick>
              </a:rPr>
              <a:t> Developer</a:t>
            </a:r>
            <a:endParaRPr lang="en-US" sz="1400" dirty="0">
              <a:solidFill>
                <a:schemeClr val="tx1">
                  <a:lumMod val="75000"/>
                  <a:lumOff val="25000"/>
                </a:schemeClr>
              </a:solidFill>
              <a:cs typeface="Segoe UI Semibold" panose="020B0702040204020203" pitchFamily="34" charset="0"/>
            </a:endParaRPr>
          </a:p>
        </p:txBody>
      </p:sp>
      <p:grpSp>
        <p:nvGrpSpPr>
          <p:cNvPr id="10" name="Group 9" descr="Icon of a triangle with an exclamation point inside">
            <a:extLst>
              <a:ext uri="{FF2B5EF4-FFF2-40B4-BE49-F238E27FC236}">
                <a16:creationId xmlns:a16="http://schemas.microsoft.com/office/drawing/2014/main" id="{D1820196-AB7A-91F7-32F9-1AC08363BEBB}"/>
              </a:ext>
            </a:extLst>
          </p:cNvPr>
          <p:cNvGrpSpPr/>
          <p:nvPr/>
        </p:nvGrpSpPr>
        <p:grpSpPr>
          <a:xfrm>
            <a:off x="762351" y="5830097"/>
            <a:ext cx="566057" cy="516597"/>
            <a:chOff x="8134346" y="3383869"/>
            <a:chExt cx="751672" cy="751672"/>
          </a:xfrm>
        </p:grpSpPr>
        <p:sp>
          <p:nvSpPr>
            <p:cNvPr id="11" name="Oval 10">
              <a:extLst>
                <a:ext uri="{FF2B5EF4-FFF2-40B4-BE49-F238E27FC236}">
                  <a16:creationId xmlns:a16="http://schemas.microsoft.com/office/drawing/2014/main" id="{F118315D-33E8-1611-0A89-455750F0396D}"/>
                </a:ext>
                <a:ext uri="{C183D7F6-B498-43B3-948B-1728B52AA6E4}">
                  <adec:decorative xmlns:adec="http://schemas.microsoft.com/office/drawing/2017/decorative" val="1"/>
                </a:ext>
              </a:extLst>
            </p:cNvPr>
            <p:cNvSpPr/>
            <p:nvPr/>
          </p:nvSpPr>
          <p:spPr bwMode="auto">
            <a:xfrm>
              <a:off x="8134346" y="3383869"/>
              <a:ext cx="751672" cy="751672"/>
            </a:xfrm>
            <a:prstGeom prst="ellipse">
              <a:avLst/>
            </a:prstGeom>
            <a:solidFill>
              <a:schemeClr val="bg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2" name="Warning_E7BA">
              <a:extLst>
                <a:ext uri="{FF2B5EF4-FFF2-40B4-BE49-F238E27FC236}">
                  <a16:creationId xmlns:a16="http://schemas.microsoft.com/office/drawing/2014/main" id="{C6C551B9-C01C-59C5-97BD-8449822101BE}"/>
                </a:ext>
                <a:ext uri="{C183D7F6-B498-43B3-948B-1728B52AA6E4}">
                  <adec:decorative xmlns:adec="http://schemas.microsoft.com/office/drawing/2017/decorative" val="1"/>
                </a:ext>
              </a:extLst>
            </p:cNvPr>
            <p:cNvSpPr>
              <a:spLocks noChangeAspect="1" noEditPoints="1"/>
            </p:cNvSpPr>
            <p:nvPr/>
          </p:nvSpPr>
          <p:spPr bwMode="auto">
            <a:xfrm>
              <a:off x="8303682" y="3522687"/>
              <a:ext cx="413000" cy="413214"/>
            </a:xfrm>
            <a:custGeom>
              <a:avLst/>
              <a:gdLst>
                <a:gd name="T0" fmla="*/ 0 w 3939"/>
                <a:gd name="T1" fmla="*/ 3941 h 3941"/>
                <a:gd name="T2" fmla="*/ 1970 w 3939"/>
                <a:gd name="T3" fmla="*/ 0 h 3941"/>
                <a:gd name="T4" fmla="*/ 3939 w 3939"/>
                <a:gd name="T5" fmla="*/ 3941 h 3941"/>
                <a:gd name="T6" fmla="*/ 0 w 3939"/>
                <a:gd name="T7" fmla="*/ 3941 h 3941"/>
                <a:gd name="T8" fmla="*/ 1970 w 3939"/>
                <a:gd name="T9" fmla="*/ 1144 h 3941"/>
                <a:gd name="T10" fmla="*/ 1970 w 3939"/>
                <a:gd name="T11" fmla="*/ 2911 h 3941"/>
                <a:gd name="T12" fmla="*/ 1970 w 3939"/>
                <a:gd name="T13" fmla="*/ 3205 h 3941"/>
                <a:gd name="T14" fmla="*/ 1970 w 3939"/>
                <a:gd name="T15" fmla="*/ 3500 h 3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9" h="3941">
                  <a:moveTo>
                    <a:pt x="0" y="3941"/>
                  </a:moveTo>
                  <a:lnTo>
                    <a:pt x="1970" y="0"/>
                  </a:lnTo>
                  <a:lnTo>
                    <a:pt x="3939" y="3941"/>
                  </a:lnTo>
                  <a:lnTo>
                    <a:pt x="0" y="3941"/>
                  </a:lnTo>
                  <a:moveTo>
                    <a:pt x="1970" y="1144"/>
                  </a:moveTo>
                  <a:lnTo>
                    <a:pt x="1970" y="2911"/>
                  </a:lnTo>
                  <a:moveTo>
                    <a:pt x="1970" y="3205"/>
                  </a:moveTo>
                  <a:lnTo>
                    <a:pt x="1970" y="3500"/>
                  </a:ln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Tree>
    <p:extLst>
      <p:ext uri="{BB962C8B-B14F-4D97-AF65-F5344CB8AC3E}">
        <p14:creationId xmlns:p14="http://schemas.microsoft.com/office/powerpoint/2010/main" val="104805685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E87BFC-F744-F17E-5A8F-8108D98E4C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C10DAC-9A35-3787-5AB7-DF2A3A45D3D3}"/>
              </a:ext>
            </a:extLst>
          </p:cNvPr>
          <p:cNvSpPr>
            <a:spLocks noGrp="1"/>
          </p:cNvSpPr>
          <p:nvPr>
            <p:ph type="title"/>
          </p:nvPr>
        </p:nvSpPr>
        <p:spPr>
          <a:xfrm>
            <a:off x="588263" y="457200"/>
            <a:ext cx="11018520" cy="553998"/>
          </a:xfrm>
        </p:spPr>
        <p:txBody>
          <a:bodyPr wrap="square" anchor="ctr">
            <a:normAutofit/>
          </a:bodyPr>
          <a:lstStyle/>
          <a:p>
            <a:r>
              <a:rPr lang="en-GB" dirty="0"/>
              <a:t>Terraform Provisioners</a:t>
            </a:r>
          </a:p>
        </p:txBody>
      </p:sp>
      <p:pic>
        <p:nvPicPr>
          <p:cNvPr id="3" name="Picture 14" descr="Logo, company name&#10;&#10;Description automatically generated">
            <a:extLst>
              <a:ext uri="{FF2B5EF4-FFF2-40B4-BE49-F238E27FC236}">
                <a16:creationId xmlns:a16="http://schemas.microsoft.com/office/drawing/2014/main" id="{B0739FD6-CF90-05FF-F9CA-BD1BC9CAB2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196FA24-2BA1-9C8E-A40A-E5C3D3906A94}"/>
              </a:ext>
              <a:ext uri="{C183D7F6-B498-43B3-948B-1728B52AA6E4}">
                <adec:decorative xmlns:adec="http://schemas.microsoft.com/office/drawing/2017/decorative" val="0"/>
              </a:ext>
            </a:extLst>
          </p:cNvPr>
          <p:cNvSpPr/>
          <p:nvPr/>
        </p:nvSpPr>
        <p:spPr bwMode="auto">
          <a:xfrm>
            <a:off x="561764" y="1361403"/>
            <a:ext cx="11045019" cy="1354406"/>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Can be used to model specific actions on the local machines or on a remote machine, in order to prepare servers or other infrastructure objects for service. Can also be used with </a:t>
            </a:r>
            <a:r>
              <a:rPr lang="en-GB" b="1" dirty="0" err="1">
                <a:solidFill>
                  <a:schemeClr val="tx1"/>
                </a:solidFill>
                <a:cs typeface="Segoe UI Semibold" panose="020B0702040204020203" pitchFamily="34" charset="0"/>
              </a:rPr>
              <a:t>terraform_data</a:t>
            </a:r>
            <a:r>
              <a:rPr lang="en-GB" dirty="0">
                <a:solidFill>
                  <a:schemeClr val="tx1"/>
                </a:solidFill>
                <a:cs typeface="Segoe UI Semibold" panose="020B0702040204020203" pitchFamily="34" charset="0"/>
              </a:rPr>
              <a:t>.</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Introduced in Terraform, as a measure of pragmatism, knowing that there will always be certain behaviours that can’t be directly represented in Terraforms declarative model.</a:t>
            </a:r>
          </a:p>
          <a:p>
            <a:pPr marL="285750" indent="-285750" defTabSz="932563">
              <a:spcBef>
                <a:spcPts val="300"/>
              </a:spcBef>
              <a:spcAft>
                <a:spcPts val="200"/>
              </a:spcAft>
              <a:buFont typeface="Arial" panose="020B0604020202020204" pitchFamily="34" charset="0"/>
              <a:buChar char="•"/>
            </a:pPr>
            <a:endParaRPr lang="en-GB" dirty="0">
              <a:solidFill>
                <a:schemeClr val="tx1"/>
              </a:solidFill>
              <a:cs typeface="Segoe UI Semibold" panose="020B0702040204020203" pitchFamily="34" charset="0"/>
            </a:endParaRPr>
          </a:p>
        </p:txBody>
      </p:sp>
      <p:sp>
        <p:nvSpPr>
          <p:cNvPr id="5" name="Rectangle 4">
            <a:extLst>
              <a:ext uri="{FF2B5EF4-FFF2-40B4-BE49-F238E27FC236}">
                <a16:creationId xmlns:a16="http://schemas.microsoft.com/office/drawing/2014/main" id="{B1669D2A-DFC7-1EA9-7A37-D9FB01E20984}"/>
              </a:ext>
              <a:ext uri="{C183D7F6-B498-43B3-948B-1728B52AA6E4}">
                <adec:decorative xmlns:adec="http://schemas.microsoft.com/office/drawing/2017/decorative" val="0"/>
              </a:ext>
            </a:extLst>
          </p:cNvPr>
          <p:cNvSpPr/>
          <p:nvPr/>
        </p:nvSpPr>
        <p:spPr bwMode="auto">
          <a:xfrm>
            <a:off x="561764" y="2753221"/>
            <a:ext cx="11045019" cy="527092"/>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Built-in Provisioners</a:t>
            </a:r>
          </a:p>
        </p:txBody>
      </p:sp>
      <p:sp>
        <p:nvSpPr>
          <p:cNvPr id="6" name="Rectangle 5">
            <a:extLst>
              <a:ext uri="{FF2B5EF4-FFF2-40B4-BE49-F238E27FC236}">
                <a16:creationId xmlns:a16="http://schemas.microsoft.com/office/drawing/2014/main" id="{603D9283-7690-795C-C9ED-CBA69D9BF880}"/>
              </a:ext>
              <a:ext uri="{C183D7F6-B498-43B3-948B-1728B52AA6E4}">
                <adec:decorative xmlns:adec="http://schemas.microsoft.com/office/drawing/2017/decorative" val="0"/>
              </a:ext>
            </a:extLst>
          </p:cNvPr>
          <p:cNvSpPr/>
          <p:nvPr/>
        </p:nvSpPr>
        <p:spPr bwMode="auto">
          <a:xfrm>
            <a:off x="561764" y="3342602"/>
            <a:ext cx="5349330" cy="1498605"/>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Local exec</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Executes commands on the machine running Terraform. Useful for scripts or commands that need to be executed locally.</a:t>
            </a:r>
            <a:endParaRPr lang="en-GB" b="1" dirty="0">
              <a:solidFill>
                <a:schemeClr val="tx1"/>
              </a:solidFill>
              <a:cs typeface="Segoe UI Semibold" panose="020B0702040204020203" pitchFamily="34" charset="0"/>
            </a:endParaRPr>
          </a:p>
        </p:txBody>
      </p:sp>
      <p:sp>
        <p:nvSpPr>
          <p:cNvPr id="7" name="Rectangle 6">
            <a:extLst>
              <a:ext uri="{FF2B5EF4-FFF2-40B4-BE49-F238E27FC236}">
                <a16:creationId xmlns:a16="http://schemas.microsoft.com/office/drawing/2014/main" id="{DA0AD76D-7641-1C05-1840-BCDE134E2C51}"/>
              </a:ext>
              <a:ext uri="{C183D7F6-B498-43B3-948B-1728B52AA6E4}">
                <adec:decorative xmlns:adec="http://schemas.microsoft.com/office/drawing/2017/decorative" val="0"/>
              </a:ext>
            </a:extLst>
          </p:cNvPr>
          <p:cNvSpPr/>
          <p:nvPr/>
        </p:nvSpPr>
        <p:spPr bwMode="auto">
          <a:xfrm>
            <a:off x="6082284" y="3342602"/>
            <a:ext cx="5520518" cy="1498606"/>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Remote exec</a:t>
            </a:r>
          </a:p>
          <a:p>
            <a:pPr marL="285750" indent="-285750" defTabSz="932563">
              <a:spcBef>
                <a:spcPts val="300"/>
              </a:spcBef>
              <a:spcAft>
                <a:spcPts val="200"/>
              </a:spcAft>
              <a:buFont typeface="Arial" panose="020B0604020202020204" pitchFamily="34" charset="0"/>
              <a:buChar char="•"/>
            </a:pPr>
            <a:r>
              <a:rPr lang="en-GB" dirty="0">
                <a:solidFill>
                  <a:schemeClr val="tx1"/>
                </a:solidFill>
                <a:cs typeface="Segoe UI Semibold" panose="020B0702040204020203" pitchFamily="34" charset="0"/>
              </a:rPr>
              <a:t>Executes commands on a remote machine. Typically used to run configuration management tools or scripts.</a:t>
            </a:r>
          </a:p>
        </p:txBody>
      </p:sp>
      <p:sp>
        <p:nvSpPr>
          <p:cNvPr id="8" name="Rectangle 7">
            <a:extLst>
              <a:ext uri="{FF2B5EF4-FFF2-40B4-BE49-F238E27FC236}">
                <a16:creationId xmlns:a16="http://schemas.microsoft.com/office/drawing/2014/main" id="{A54F7119-3F9F-9FC7-8593-94CD4D67A1AD}"/>
              </a:ext>
              <a:ext uri="{C183D7F6-B498-43B3-948B-1728B52AA6E4}">
                <adec:decorative xmlns:adec="http://schemas.microsoft.com/office/drawing/2017/decorative" val="0"/>
              </a:ext>
            </a:extLst>
          </p:cNvPr>
          <p:cNvSpPr/>
          <p:nvPr/>
        </p:nvSpPr>
        <p:spPr bwMode="auto">
          <a:xfrm>
            <a:off x="588263" y="5631879"/>
            <a:ext cx="11045019" cy="642758"/>
          </a:xfrm>
          <a:prstGeom prst="rect">
            <a:avLst/>
          </a:prstGeom>
          <a:solidFill>
            <a:schemeClr val="bg1"/>
          </a:solid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600" tIns="182880" rIns="228600" bIns="182880" numCol="1" spcCol="0" rtlCol="0" fromWordArt="0" anchor="t" anchorCtr="0" forceAA="0" compatLnSpc="1">
            <a:prstTxWarp prst="textNoShape">
              <a:avLst/>
            </a:prstTxWarp>
            <a:noAutofit/>
          </a:bodyPr>
          <a:lstStyle/>
          <a:p>
            <a:pPr defTabSz="932563">
              <a:spcBef>
                <a:spcPts val="300"/>
              </a:spcBef>
              <a:spcAft>
                <a:spcPts val="200"/>
              </a:spcAft>
            </a:pPr>
            <a:r>
              <a:rPr lang="en-GB" b="1" dirty="0">
                <a:solidFill>
                  <a:schemeClr val="tx1"/>
                </a:solidFill>
                <a:cs typeface="Segoe UI Semibold" panose="020B0702040204020203" pitchFamily="34" charset="0"/>
              </a:rPr>
              <a:t>         Use Provisioners as a last resort, as they add complexity and uncertainty!!</a:t>
            </a:r>
          </a:p>
        </p:txBody>
      </p:sp>
      <p:grpSp>
        <p:nvGrpSpPr>
          <p:cNvPr id="9" name="Group 8" descr="Icon of a triangle with an exclamation point inside">
            <a:extLst>
              <a:ext uri="{FF2B5EF4-FFF2-40B4-BE49-F238E27FC236}">
                <a16:creationId xmlns:a16="http://schemas.microsoft.com/office/drawing/2014/main" id="{2A162B64-B35D-3620-46FC-D994F6B3CAFC}"/>
              </a:ext>
            </a:extLst>
          </p:cNvPr>
          <p:cNvGrpSpPr/>
          <p:nvPr/>
        </p:nvGrpSpPr>
        <p:grpSpPr>
          <a:xfrm>
            <a:off x="675473" y="5694960"/>
            <a:ext cx="566057" cy="516597"/>
            <a:chOff x="8134346" y="3383869"/>
            <a:chExt cx="751672" cy="751672"/>
          </a:xfrm>
        </p:grpSpPr>
        <p:sp>
          <p:nvSpPr>
            <p:cNvPr id="10" name="Oval 9">
              <a:extLst>
                <a:ext uri="{FF2B5EF4-FFF2-40B4-BE49-F238E27FC236}">
                  <a16:creationId xmlns:a16="http://schemas.microsoft.com/office/drawing/2014/main" id="{220A588E-B669-9431-E0D3-A8832AAE28DB}"/>
                </a:ext>
                <a:ext uri="{C183D7F6-B498-43B3-948B-1728B52AA6E4}">
                  <adec:decorative xmlns:adec="http://schemas.microsoft.com/office/drawing/2017/decorative" val="1"/>
                </a:ext>
              </a:extLst>
            </p:cNvPr>
            <p:cNvSpPr/>
            <p:nvPr/>
          </p:nvSpPr>
          <p:spPr bwMode="auto">
            <a:xfrm>
              <a:off x="8134346" y="3383869"/>
              <a:ext cx="751672" cy="751672"/>
            </a:xfrm>
            <a:prstGeom prst="ellipse">
              <a:avLst/>
            </a:prstGeom>
            <a:solidFill>
              <a:schemeClr val="bg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1" name="Warning_E7BA">
              <a:extLst>
                <a:ext uri="{FF2B5EF4-FFF2-40B4-BE49-F238E27FC236}">
                  <a16:creationId xmlns:a16="http://schemas.microsoft.com/office/drawing/2014/main" id="{0D8A6C95-3482-13D4-6830-AAC0DB672200}"/>
                </a:ext>
                <a:ext uri="{C183D7F6-B498-43B3-948B-1728B52AA6E4}">
                  <adec:decorative xmlns:adec="http://schemas.microsoft.com/office/drawing/2017/decorative" val="1"/>
                </a:ext>
              </a:extLst>
            </p:cNvPr>
            <p:cNvSpPr>
              <a:spLocks noChangeAspect="1" noEditPoints="1"/>
            </p:cNvSpPr>
            <p:nvPr/>
          </p:nvSpPr>
          <p:spPr bwMode="auto">
            <a:xfrm>
              <a:off x="8303682" y="3522687"/>
              <a:ext cx="413000" cy="413214"/>
            </a:xfrm>
            <a:custGeom>
              <a:avLst/>
              <a:gdLst>
                <a:gd name="T0" fmla="*/ 0 w 3939"/>
                <a:gd name="T1" fmla="*/ 3941 h 3941"/>
                <a:gd name="T2" fmla="*/ 1970 w 3939"/>
                <a:gd name="T3" fmla="*/ 0 h 3941"/>
                <a:gd name="T4" fmla="*/ 3939 w 3939"/>
                <a:gd name="T5" fmla="*/ 3941 h 3941"/>
                <a:gd name="T6" fmla="*/ 0 w 3939"/>
                <a:gd name="T7" fmla="*/ 3941 h 3941"/>
                <a:gd name="T8" fmla="*/ 1970 w 3939"/>
                <a:gd name="T9" fmla="*/ 1144 h 3941"/>
                <a:gd name="T10" fmla="*/ 1970 w 3939"/>
                <a:gd name="T11" fmla="*/ 2911 h 3941"/>
                <a:gd name="T12" fmla="*/ 1970 w 3939"/>
                <a:gd name="T13" fmla="*/ 3205 h 3941"/>
                <a:gd name="T14" fmla="*/ 1970 w 3939"/>
                <a:gd name="T15" fmla="*/ 3500 h 3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9" h="3941">
                  <a:moveTo>
                    <a:pt x="0" y="3941"/>
                  </a:moveTo>
                  <a:lnTo>
                    <a:pt x="1970" y="0"/>
                  </a:lnTo>
                  <a:lnTo>
                    <a:pt x="3939" y="3941"/>
                  </a:lnTo>
                  <a:lnTo>
                    <a:pt x="0" y="3941"/>
                  </a:lnTo>
                  <a:moveTo>
                    <a:pt x="1970" y="1144"/>
                  </a:moveTo>
                  <a:lnTo>
                    <a:pt x="1970" y="2911"/>
                  </a:lnTo>
                  <a:moveTo>
                    <a:pt x="1970" y="3205"/>
                  </a:moveTo>
                  <a:lnTo>
                    <a:pt x="1970" y="3500"/>
                  </a:lnTo>
                </a:path>
              </a:pathLst>
            </a:custGeom>
            <a:noFill/>
            <a:ln w="12700"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spTree>
    <p:extLst>
      <p:ext uri="{BB962C8B-B14F-4D97-AF65-F5344CB8AC3E}">
        <p14:creationId xmlns:p14="http://schemas.microsoft.com/office/powerpoint/2010/main" val="1722645690"/>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92241-3736-1064-58AE-2EC21167AE88}"/>
            </a:ext>
          </a:extLst>
        </p:cNvPr>
        <p:cNvGrpSpPr/>
        <p:nvPr/>
      </p:nvGrpSpPr>
      <p:grpSpPr>
        <a:xfrm>
          <a:off x="0" y="0"/>
          <a:ext cx="0" cy="0"/>
          <a:chOff x="0" y="0"/>
          <a:chExt cx="0" cy="0"/>
        </a:xfrm>
      </p:grpSpPr>
      <p:pic>
        <p:nvPicPr>
          <p:cNvPr id="5" name="Picture Placeholder 4" descr="Femal software engineer works on code across three screens.">
            <a:extLst>
              <a:ext uri="{FF2B5EF4-FFF2-40B4-BE49-F238E27FC236}">
                <a16:creationId xmlns:a16="http://schemas.microsoft.com/office/drawing/2014/main" id="{AEA12670-6F29-DE8E-3678-2F86E172DBEC}"/>
              </a:ext>
            </a:extLst>
          </p:cNvPr>
          <p:cNvPicPr>
            <a:picLocks noGrp="1" noChangeAspect="1"/>
          </p:cNvPicPr>
          <p:nvPr>
            <p:ph type="pic" sz="quarter" idx="10"/>
          </p:nvPr>
        </p:nvPicPr>
        <p:blipFill>
          <a:blip r:embed="rId3"/>
          <a:srcRect t="7802" b="7802"/>
          <a:stretch/>
        </p:blipFill>
        <p:spPr>
          <a:xfrm>
            <a:off x="0" y="0"/>
            <a:ext cx="12192000" cy="6858000"/>
          </a:xfrm>
        </p:spPr>
      </p:pic>
      <p:sp>
        <p:nvSpPr>
          <p:cNvPr id="3" name="Title 2">
            <a:extLst>
              <a:ext uri="{FF2B5EF4-FFF2-40B4-BE49-F238E27FC236}">
                <a16:creationId xmlns:a16="http://schemas.microsoft.com/office/drawing/2014/main" id="{372FFAE0-907F-AED2-940E-6DF80B6142C2}"/>
              </a:ext>
            </a:extLst>
          </p:cNvPr>
          <p:cNvSpPr>
            <a:spLocks noGrp="1"/>
          </p:cNvSpPr>
          <p:nvPr>
            <p:ph type="title"/>
          </p:nvPr>
        </p:nvSpPr>
        <p:spPr/>
        <p:txBody>
          <a:bodyPr/>
          <a:lstStyle/>
          <a:p>
            <a:r>
              <a:rPr lang="en-US" dirty="0"/>
              <a:t>Lab 03: Terraform</a:t>
            </a:r>
          </a:p>
        </p:txBody>
      </p:sp>
    </p:spTree>
    <p:extLst>
      <p:ext uri="{BB962C8B-B14F-4D97-AF65-F5344CB8AC3E}">
        <p14:creationId xmlns:p14="http://schemas.microsoft.com/office/powerpoint/2010/main" val="255904783"/>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8ED4A9-553F-2EEC-B654-15CF33C5A13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A9A2F7D-FD96-DC1D-FD0F-6E6A05EAC2C9}"/>
              </a:ext>
            </a:extLst>
          </p:cNvPr>
          <p:cNvSpPr>
            <a:spLocks noGrp="1"/>
          </p:cNvSpPr>
          <p:nvPr>
            <p:ph type="title"/>
          </p:nvPr>
        </p:nvSpPr>
        <p:spPr>
          <a:xfrm>
            <a:off x="584200" y="2425780"/>
            <a:ext cx="9144000" cy="1107996"/>
          </a:xfrm>
        </p:spPr>
        <p:txBody>
          <a:bodyPr/>
          <a:lstStyle/>
          <a:p>
            <a:r>
              <a:rPr lang="en-US" sz="7200" dirty="0"/>
              <a:t>BREAK TIME</a:t>
            </a:r>
          </a:p>
        </p:txBody>
      </p:sp>
      <p:sp>
        <p:nvSpPr>
          <p:cNvPr id="5" name="Text Placeholder 4">
            <a:extLst>
              <a:ext uri="{FF2B5EF4-FFF2-40B4-BE49-F238E27FC236}">
                <a16:creationId xmlns:a16="http://schemas.microsoft.com/office/drawing/2014/main" id="{AD786244-2308-0365-5A1B-A3A9FD9D52FA}"/>
              </a:ext>
            </a:extLst>
          </p:cNvPr>
          <p:cNvSpPr>
            <a:spLocks noGrp="1"/>
          </p:cNvSpPr>
          <p:nvPr>
            <p:ph type="body" sz="quarter" idx="12"/>
          </p:nvPr>
        </p:nvSpPr>
        <p:spPr>
          <a:xfrm>
            <a:off x="627159" y="3533776"/>
            <a:ext cx="9144000" cy="338554"/>
          </a:xfrm>
        </p:spPr>
        <p:txBody>
          <a:bodyPr/>
          <a:lstStyle/>
          <a:p>
            <a:endParaRPr lang="en-US" dirty="0"/>
          </a:p>
        </p:txBody>
      </p:sp>
    </p:spTree>
    <p:extLst>
      <p:ext uri="{BB962C8B-B14F-4D97-AF65-F5344CB8AC3E}">
        <p14:creationId xmlns:p14="http://schemas.microsoft.com/office/powerpoint/2010/main" val="2003905654"/>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F3DEE-D669-3DE7-8C6F-5518FFE549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BD4C78-EF92-4E61-EFC2-2A74A8B74070}"/>
              </a:ext>
            </a:extLst>
          </p:cNvPr>
          <p:cNvSpPr>
            <a:spLocks noGrp="1"/>
          </p:cNvSpPr>
          <p:nvPr>
            <p:ph type="title"/>
          </p:nvPr>
        </p:nvSpPr>
        <p:spPr>
          <a:xfrm>
            <a:off x="570702" y="3033223"/>
            <a:ext cx="9144000" cy="498598"/>
          </a:xfrm>
        </p:spPr>
        <p:txBody>
          <a:bodyPr/>
          <a:lstStyle/>
          <a:p>
            <a:r>
              <a:rPr lang="en-US" dirty="0"/>
              <a:t>Ansible</a:t>
            </a:r>
          </a:p>
        </p:txBody>
      </p:sp>
    </p:spTree>
    <p:extLst>
      <p:ext uri="{BB962C8B-B14F-4D97-AF65-F5344CB8AC3E}">
        <p14:creationId xmlns:p14="http://schemas.microsoft.com/office/powerpoint/2010/main" val="2548729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071F23-F6EE-C770-9E52-F83DD92724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00A0EA-05AD-FF82-1BE3-FE3256F27221}"/>
              </a:ext>
            </a:extLst>
          </p:cNvPr>
          <p:cNvSpPr>
            <a:spLocks noGrp="1"/>
          </p:cNvSpPr>
          <p:nvPr>
            <p:ph type="title"/>
          </p:nvPr>
        </p:nvSpPr>
        <p:spPr>
          <a:xfrm>
            <a:off x="588263" y="457200"/>
            <a:ext cx="11018520" cy="553998"/>
          </a:xfrm>
        </p:spPr>
        <p:txBody>
          <a:bodyPr wrap="square" anchor="ctr">
            <a:normAutofit/>
          </a:bodyPr>
          <a:lstStyle/>
          <a:p>
            <a:r>
              <a:rPr lang="en-GB" dirty="0" err="1"/>
              <a:t>CodeSpaces</a:t>
            </a:r>
            <a:r>
              <a:rPr lang="en-GB" dirty="0"/>
              <a:t> and </a:t>
            </a:r>
            <a:r>
              <a:rPr lang="en-GB" dirty="0" err="1"/>
              <a:t>VSCode</a:t>
            </a:r>
            <a:r>
              <a:rPr lang="en-GB" dirty="0"/>
              <a:t>	</a:t>
            </a:r>
          </a:p>
        </p:txBody>
      </p:sp>
      <p:pic>
        <p:nvPicPr>
          <p:cNvPr id="6" name="Picture 5">
            <a:extLst>
              <a:ext uri="{FF2B5EF4-FFF2-40B4-BE49-F238E27FC236}">
                <a16:creationId xmlns:a16="http://schemas.microsoft.com/office/drawing/2014/main" id="{757CCC55-5CEC-171D-1543-BFB397041D6C}"/>
              </a:ext>
            </a:extLst>
          </p:cNvPr>
          <p:cNvPicPr>
            <a:picLocks noChangeAspect="1"/>
          </p:cNvPicPr>
          <p:nvPr/>
        </p:nvPicPr>
        <p:blipFill>
          <a:blip r:embed="rId3"/>
          <a:stretch>
            <a:fillRect/>
          </a:stretch>
        </p:blipFill>
        <p:spPr>
          <a:xfrm>
            <a:off x="776892" y="1338146"/>
            <a:ext cx="10638215" cy="5307980"/>
          </a:xfrm>
          <a:prstGeom prst="rect">
            <a:avLst/>
          </a:prstGeom>
        </p:spPr>
      </p:pic>
      <p:pic>
        <p:nvPicPr>
          <p:cNvPr id="3" name="Picture 14" descr="Logo, company name&#10;&#10;Description automatically generated">
            <a:extLst>
              <a:ext uri="{FF2B5EF4-FFF2-40B4-BE49-F238E27FC236}">
                <a16:creationId xmlns:a16="http://schemas.microsoft.com/office/drawing/2014/main" id="{040E8BAD-9334-5E67-0014-91D9937D72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964883"/>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CEE13-A4B4-AE80-C5D2-CC39BDE8F6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0B7E38-0CAB-1136-0B9B-6166828A74EB}"/>
              </a:ext>
            </a:extLst>
          </p:cNvPr>
          <p:cNvSpPr>
            <a:spLocks noGrp="1"/>
          </p:cNvSpPr>
          <p:nvPr>
            <p:ph type="title"/>
          </p:nvPr>
        </p:nvSpPr>
        <p:spPr>
          <a:xfrm>
            <a:off x="588263" y="457200"/>
            <a:ext cx="11018520" cy="553998"/>
          </a:xfrm>
        </p:spPr>
        <p:txBody>
          <a:bodyPr wrap="square" anchor="ctr">
            <a:normAutofit/>
          </a:bodyPr>
          <a:lstStyle/>
          <a:p>
            <a:r>
              <a:rPr lang="en-GB" dirty="0"/>
              <a:t>What is ansible</a:t>
            </a:r>
          </a:p>
        </p:txBody>
      </p:sp>
      <p:pic>
        <p:nvPicPr>
          <p:cNvPr id="3" name="Picture 14" descr="Logo, company name&#10;&#10;Description automatically generated">
            <a:extLst>
              <a:ext uri="{FF2B5EF4-FFF2-40B4-BE49-F238E27FC236}">
                <a16:creationId xmlns:a16="http://schemas.microsoft.com/office/drawing/2014/main" id="{0EFF8DCB-8C70-5F46-11EE-DD1414E667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37C5339-A320-C6B8-03D2-69E94FBD8C51}"/>
              </a:ext>
            </a:extLst>
          </p:cNvPr>
          <p:cNvSpPr txBox="1"/>
          <p:nvPr/>
        </p:nvSpPr>
        <p:spPr>
          <a:xfrm>
            <a:off x="588262" y="1350482"/>
            <a:ext cx="11018520" cy="2265236"/>
          </a:xfrm>
          <a:prstGeom prst="rect">
            <a:avLst/>
          </a:prstGeom>
          <a:noFill/>
        </p:spPr>
        <p:txBody>
          <a:bodyPr wrap="square">
            <a:spAutoFit/>
          </a:bodyPr>
          <a:lstStyle/>
          <a:p>
            <a:pPr marL="285750" indent="-285750">
              <a:buFont typeface="Arial" panose="020B0604020202020204" pitchFamily="34" charset="0"/>
              <a:buChar char="•"/>
            </a:pPr>
            <a:r>
              <a:rPr lang="en-US" dirty="0"/>
              <a:t>Ansible is an open-source automation platform from Red Hat that allows you to configure systems, deploy applications, and orchestrate infrastructure. It uses </a:t>
            </a:r>
            <a:r>
              <a:rPr lang="en-US" b="1" dirty="0"/>
              <a:t>YAML-based playbooks</a:t>
            </a:r>
            <a:r>
              <a:rPr lang="en-US" dirty="0"/>
              <a:t> to define tasks and configuration, and connects to remote systems </a:t>
            </a:r>
            <a:r>
              <a:rPr lang="en-US" b="1" dirty="0"/>
              <a:t>over SSH (or </a:t>
            </a:r>
            <a:r>
              <a:rPr lang="en-US" b="1" dirty="0" err="1"/>
              <a:t>WinRM</a:t>
            </a:r>
            <a:r>
              <a:rPr lang="en-US" b="1" dirty="0"/>
              <a:t> for Windows)</a:t>
            </a:r>
            <a:r>
              <a:rPr lang="en-US" dirty="0"/>
              <a:t> — </a:t>
            </a:r>
            <a:r>
              <a:rPr lang="en-US" b="1" dirty="0"/>
              <a:t>no agent installation is required</a:t>
            </a:r>
            <a:r>
              <a:rPr lang="en-US" dirty="0"/>
              <a:t> on target machines.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Ansible is designed to be simple, </a:t>
            </a:r>
            <a:r>
              <a:rPr lang="en-US" b="1" dirty="0"/>
              <a:t>human-readable</a:t>
            </a:r>
            <a:r>
              <a:rPr lang="en-US" dirty="0"/>
              <a:t>, and highly extensible, making it ideal for both </a:t>
            </a:r>
            <a:r>
              <a:rPr lang="en-US" b="1" dirty="0"/>
              <a:t>ad-hoc operations</a:t>
            </a:r>
            <a:r>
              <a:rPr lang="en-US" dirty="0"/>
              <a:t> and </a:t>
            </a:r>
            <a:r>
              <a:rPr lang="en-US" b="1" dirty="0"/>
              <a:t>repeatable automation at scale</a:t>
            </a:r>
            <a:r>
              <a:rPr lang="en-US" dirty="0"/>
              <a:t>. It supports a wide range of platforms including </a:t>
            </a:r>
            <a:r>
              <a:rPr lang="en-US" b="1" dirty="0"/>
              <a:t>Linux, Windows, cloud providers (Azure, AWS, GCP), containers, and networking equipment</a:t>
            </a:r>
            <a:r>
              <a:rPr lang="en-US" dirty="0"/>
              <a:t>.</a:t>
            </a:r>
          </a:p>
        </p:txBody>
      </p:sp>
      <p:pic>
        <p:nvPicPr>
          <p:cNvPr id="7" name="Picture 6">
            <a:extLst>
              <a:ext uri="{FF2B5EF4-FFF2-40B4-BE49-F238E27FC236}">
                <a16:creationId xmlns:a16="http://schemas.microsoft.com/office/drawing/2014/main" id="{E9484CA9-56EE-B848-459B-459A16811D05}"/>
              </a:ext>
            </a:extLst>
          </p:cNvPr>
          <p:cNvPicPr>
            <a:picLocks noChangeAspect="1"/>
          </p:cNvPicPr>
          <p:nvPr/>
        </p:nvPicPr>
        <p:blipFill>
          <a:blip r:embed="rId4"/>
          <a:stretch>
            <a:fillRect/>
          </a:stretch>
        </p:blipFill>
        <p:spPr>
          <a:xfrm>
            <a:off x="2215046" y="3667104"/>
            <a:ext cx="7406474" cy="3159797"/>
          </a:xfrm>
          <a:prstGeom prst="rect">
            <a:avLst/>
          </a:prstGeom>
        </p:spPr>
      </p:pic>
    </p:spTree>
    <p:extLst>
      <p:ext uri="{BB962C8B-B14F-4D97-AF65-F5344CB8AC3E}">
        <p14:creationId xmlns:p14="http://schemas.microsoft.com/office/powerpoint/2010/main" val="1775727138"/>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10468-129B-35C6-697A-807A13270964}"/>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C4374997-26E1-2C9A-C856-9964BBA5654C}"/>
              </a:ext>
            </a:extLst>
          </p:cNvPr>
          <p:cNvSpPr/>
          <p:nvPr/>
        </p:nvSpPr>
        <p:spPr bwMode="auto">
          <a:xfrm>
            <a:off x="588263" y="1422400"/>
            <a:ext cx="11015474" cy="4673600"/>
          </a:xfrm>
          <a:prstGeom prst="rect">
            <a:avLst/>
          </a:prstGeom>
          <a:solidFill>
            <a:schemeClr val="bg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719A1F6E-2239-78FA-0393-480748D4B829}"/>
              </a:ext>
            </a:extLst>
          </p:cNvPr>
          <p:cNvSpPr>
            <a:spLocks noGrp="1"/>
          </p:cNvSpPr>
          <p:nvPr>
            <p:ph type="title"/>
          </p:nvPr>
        </p:nvSpPr>
        <p:spPr>
          <a:xfrm>
            <a:off x="588263" y="457200"/>
            <a:ext cx="11018520" cy="553998"/>
          </a:xfrm>
        </p:spPr>
        <p:txBody>
          <a:bodyPr wrap="square" anchor="ctr">
            <a:normAutofit/>
          </a:bodyPr>
          <a:lstStyle/>
          <a:p>
            <a:r>
              <a:rPr lang="en-GB" dirty="0"/>
              <a:t>Why Use Ansible</a:t>
            </a:r>
          </a:p>
        </p:txBody>
      </p:sp>
      <p:pic>
        <p:nvPicPr>
          <p:cNvPr id="3" name="Picture 14" descr="Logo, company name&#10;&#10;Description automatically generated">
            <a:extLst>
              <a:ext uri="{FF2B5EF4-FFF2-40B4-BE49-F238E27FC236}">
                <a16:creationId xmlns:a16="http://schemas.microsoft.com/office/drawing/2014/main" id="{59AE46A1-57EE-053C-89EF-084B55B5FD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5">
            <a:extLst>
              <a:ext uri="{FF2B5EF4-FFF2-40B4-BE49-F238E27FC236}">
                <a16:creationId xmlns:a16="http://schemas.microsoft.com/office/drawing/2014/main" id="{A0E4DB57-9AB3-7F9C-FBA2-043D859DEB57}"/>
              </a:ext>
            </a:extLst>
          </p:cNvPr>
          <p:cNvSpPr>
            <a:spLocks noChangeArrowheads="1"/>
          </p:cNvSpPr>
          <p:nvPr/>
        </p:nvSpPr>
        <p:spPr bwMode="auto">
          <a:xfrm rot="10800000" flipV="1">
            <a:off x="588263" y="1534687"/>
            <a:ext cx="1101852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Ansible is simple, powerful, and easy to learn with human-readable YAML syntax.</a:t>
            </a:r>
            <a:endParaRPr lang="en-US" altLang="en-US" sz="20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It requires no agents on managed hosts, relying instead on SSH or </a:t>
            </a:r>
            <a:r>
              <a:rPr kumimoji="0" lang="en-US" altLang="en-US" sz="2000" b="0" i="0" u="none" strike="noStrike" cap="none" normalizeH="0" baseline="0" dirty="0" err="1">
                <a:ln>
                  <a:noFill/>
                </a:ln>
                <a:solidFill>
                  <a:schemeClr val="tx1"/>
                </a:solidFill>
                <a:effectLst/>
                <a:latin typeface="Arial" panose="020B0604020202020204" pitchFamily="34" charset="0"/>
              </a:rPr>
              <a:t>WinRM</a:t>
            </a:r>
            <a:r>
              <a:rPr kumimoji="0" lang="en-US" altLang="en-US" sz="2000" b="0" i="0" u="none" strike="noStrike" cap="none" normalizeH="0" baseline="0" dirty="0">
                <a:ln>
                  <a:noFill/>
                </a:ln>
                <a:solidFill>
                  <a:schemeClr val="tx1"/>
                </a:solidFill>
                <a:effectLst/>
                <a:latin typeface="Arial" panose="020B0604020202020204" pitchFamily="34" charset="0"/>
              </a:rPr>
              <a:t> for communication.</a:t>
            </a:r>
          </a:p>
          <a:p>
            <a:pPr marR="0" lvl="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You can automate repetitive tasks like package installation, user management, or service restarts across thousands of machines.</a:t>
            </a:r>
          </a:p>
          <a:p>
            <a:pPr marR="0" lvl="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Ansible playbooks promote consistency and reduce human error by codifying infrastructure and application logic.</a:t>
            </a:r>
          </a:p>
          <a:p>
            <a:pPr marR="0" lvl="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It's cloud-agnostic and supports hybrid environments — from bare metal to Azure, AWS, containers, and network gear.</a:t>
            </a:r>
          </a:p>
        </p:txBody>
      </p:sp>
    </p:spTree>
    <p:extLst>
      <p:ext uri="{BB962C8B-B14F-4D97-AF65-F5344CB8AC3E}">
        <p14:creationId xmlns:p14="http://schemas.microsoft.com/office/powerpoint/2010/main" val="2029246361"/>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5F5782-29DC-3E91-333E-F9CC10F92B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441DDE-4E96-A58C-485E-23F31D8BE840}"/>
              </a:ext>
            </a:extLst>
          </p:cNvPr>
          <p:cNvSpPr>
            <a:spLocks noGrp="1"/>
          </p:cNvSpPr>
          <p:nvPr>
            <p:ph type="title"/>
          </p:nvPr>
        </p:nvSpPr>
        <p:spPr>
          <a:xfrm>
            <a:off x="588263" y="457200"/>
            <a:ext cx="11018520" cy="553998"/>
          </a:xfrm>
        </p:spPr>
        <p:txBody>
          <a:bodyPr wrap="square" anchor="ctr">
            <a:normAutofit/>
          </a:bodyPr>
          <a:lstStyle/>
          <a:p>
            <a:r>
              <a:rPr lang="en-GB" dirty="0"/>
              <a:t>Ansible Key Concepts</a:t>
            </a:r>
          </a:p>
        </p:txBody>
      </p:sp>
      <p:pic>
        <p:nvPicPr>
          <p:cNvPr id="3" name="Picture 14" descr="Logo, company name&#10;&#10;Description automatically generated">
            <a:extLst>
              <a:ext uri="{FF2B5EF4-FFF2-40B4-BE49-F238E27FC236}">
                <a16:creationId xmlns:a16="http://schemas.microsoft.com/office/drawing/2014/main" id="{EE8C4049-D593-05C7-79B7-48708334BC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ED388A3-0BA5-7E59-9CE0-D9803BBC772E}"/>
              </a:ext>
            </a:extLst>
          </p:cNvPr>
          <p:cNvSpPr txBox="1"/>
          <p:nvPr/>
        </p:nvSpPr>
        <p:spPr>
          <a:xfrm>
            <a:off x="2052319" y="1356673"/>
            <a:ext cx="9439658" cy="923330"/>
          </a:xfrm>
          <a:prstGeom prst="rect">
            <a:avLst/>
          </a:prstGeom>
          <a:noFill/>
        </p:spPr>
        <p:txBody>
          <a:bodyPr wrap="square">
            <a:spAutoFit/>
          </a:bodyPr>
          <a:lstStyle/>
          <a:p>
            <a:r>
              <a:rPr lang="en-US" sz="1800" dirty="0"/>
              <a:t>“Playbooks are at the heart of Ansible. They define </a:t>
            </a:r>
            <a:r>
              <a:rPr lang="en-US" sz="1800" i="1" dirty="0"/>
              <a:t>what</a:t>
            </a:r>
            <a:r>
              <a:rPr lang="en-US" sz="1800" dirty="0"/>
              <a:t> you want to do and </a:t>
            </a:r>
            <a:r>
              <a:rPr lang="en-US" sz="1800" i="1" dirty="0"/>
              <a:t>how</a:t>
            </a:r>
            <a:r>
              <a:rPr lang="en-US" sz="1800" dirty="0"/>
              <a:t> to do it. Think of them like recipes—written in YAML—that describe steps like installing software, copying config files, or restarting services.”</a:t>
            </a:r>
          </a:p>
        </p:txBody>
      </p:sp>
      <p:sp>
        <p:nvSpPr>
          <p:cNvPr id="7" name="TextBox 6">
            <a:extLst>
              <a:ext uri="{FF2B5EF4-FFF2-40B4-BE49-F238E27FC236}">
                <a16:creationId xmlns:a16="http://schemas.microsoft.com/office/drawing/2014/main" id="{C09B2278-BB47-4664-49F4-6DA5D2681045}"/>
              </a:ext>
            </a:extLst>
          </p:cNvPr>
          <p:cNvSpPr txBox="1"/>
          <p:nvPr/>
        </p:nvSpPr>
        <p:spPr>
          <a:xfrm>
            <a:off x="2052319" y="2375950"/>
            <a:ext cx="9439658" cy="907171"/>
          </a:xfrm>
          <a:prstGeom prst="rect">
            <a:avLst/>
          </a:prstGeom>
          <a:noFill/>
        </p:spPr>
        <p:txBody>
          <a:bodyPr wrap="square">
            <a:spAutoFit/>
          </a:bodyPr>
          <a:lstStyle/>
          <a:p>
            <a:r>
              <a:rPr lang="en-US" dirty="0"/>
              <a:t>“Inventory files are how Ansible knows which systems to talk to. These can be static INI/YAML files or dynamic sources like Azure or AWS. You can group servers—like ‘web’ or ‘</a:t>
            </a:r>
            <a:r>
              <a:rPr lang="en-US" dirty="0" err="1"/>
              <a:t>db</a:t>
            </a:r>
            <a:r>
              <a:rPr lang="en-US" dirty="0"/>
              <a:t>’—to target different roles in your automation.”</a:t>
            </a:r>
          </a:p>
        </p:txBody>
      </p:sp>
      <p:sp>
        <p:nvSpPr>
          <p:cNvPr id="11" name="TextBox 10">
            <a:extLst>
              <a:ext uri="{FF2B5EF4-FFF2-40B4-BE49-F238E27FC236}">
                <a16:creationId xmlns:a16="http://schemas.microsoft.com/office/drawing/2014/main" id="{7D894C96-9509-3B21-40A9-88F6557FD23B}"/>
              </a:ext>
            </a:extLst>
          </p:cNvPr>
          <p:cNvSpPr txBox="1"/>
          <p:nvPr/>
        </p:nvSpPr>
        <p:spPr>
          <a:xfrm>
            <a:off x="2052319" y="3429000"/>
            <a:ext cx="9439658" cy="907171"/>
          </a:xfrm>
          <a:prstGeom prst="rect">
            <a:avLst/>
          </a:prstGeom>
          <a:noFill/>
        </p:spPr>
        <p:txBody>
          <a:bodyPr wrap="square">
            <a:spAutoFit/>
          </a:bodyPr>
          <a:lstStyle/>
          <a:p>
            <a:r>
              <a:rPr lang="en-US" dirty="0"/>
              <a:t>“Modules are like building blocks. Ansible has thousands of modules—think yum, apt, copy, template, etc.—each performing a specific action on the system. These are what actually do the work inside each playbook task.”</a:t>
            </a:r>
          </a:p>
        </p:txBody>
      </p:sp>
      <p:sp>
        <p:nvSpPr>
          <p:cNvPr id="13" name="TextBox 12">
            <a:extLst>
              <a:ext uri="{FF2B5EF4-FFF2-40B4-BE49-F238E27FC236}">
                <a16:creationId xmlns:a16="http://schemas.microsoft.com/office/drawing/2014/main" id="{BF5D44A4-4067-AE0C-C53C-F35554E5445D}"/>
              </a:ext>
            </a:extLst>
          </p:cNvPr>
          <p:cNvSpPr txBox="1"/>
          <p:nvPr/>
        </p:nvSpPr>
        <p:spPr>
          <a:xfrm>
            <a:off x="2052319" y="4482050"/>
            <a:ext cx="9439658" cy="907171"/>
          </a:xfrm>
          <a:prstGeom prst="rect">
            <a:avLst/>
          </a:prstGeom>
          <a:noFill/>
        </p:spPr>
        <p:txBody>
          <a:bodyPr wrap="square">
            <a:spAutoFit/>
          </a:bodyPr>
          <a:lstStyle/>
          <a:p>
            <a:r>
              <a:rPr lang="en-US" dirty="0"/>
              <a:t>“Variables make playbooks reusable. Rather than hardcoding values like usernames, paths, or regions, we define variables and pass them in—making it easy to adapt the same playbook for dev, test, or prod.”</a:t>
            </a:r>
          </a:p>
        </p:txBody>
      </p:sp>
      <p:sp>
        <p:nvSpPr>
          <p:cNvPr id="15" name="TextBox 14">
            <a:extLst>
              <a:ext uri="{FF2B5EF4-FFF2-40B4-BE49-F238E27FC236}">
                <a16:creationId xmlns:a16="http://schemas.microsoft.com/office/drawing/2014/main" id="{3360731F-5AB5-7016-E4EE-BAD80085ACB8}"/>
              </a:ext>
            </a:extLst>
          </p:cNvPr>
          <p:cNvSpPr txBox="1"/>
          <p:nvPr/>
        </p:nvSpPr>
        <p:spPr>
          <a:xfrm>
            <a:off x="2052320" y="5535100"/>
            <a:ext cx="9554463" cy="907171"/>
          </a:xfrm>
          <a:prstGeom prst="rect">
            <a:avLst/>
          </a:prstGeom>
          <a:noFill/>
        </p:spPr>
        <p:txBody>
          <a:bodyPr wrap="square">
            <a:spAutoFit/>
          </a:bodyPr>
          <a:lstStyle/>
          <a:p>
            <a:r>
              <a:rPr lang="en-US" dirty="0"/>
              <a:t>“Roles help you scale your automation. They provide a folder structure that makes it easy to reuse tasks, handlers, templates, and vars. Great for sharing code across teams and breaking large playbooks into clean, manageable chunks.”</a:t>
            </a:r>
          </a:p>
        </p:txBody>
      </p:sp>
      <p:sp>
        <p:nvSpPr>
          <p:cNvPr id="16" name="Arrow: Right 15">
            <a:extLst>
              <a:ext uri="{FF2B5EF4-FFF2-40B4-BE49-F238E27FC236}">
                <a16:creationId xmlns:a16="http://schemas.microsoft.com/office/drawing/2014/main" id="{E5A227FC-9AE6-139F-D49B-2467B9B73F5B}"/>
              </a:ext>
            </a:extLst>
          </p:cNvPr>
          <p:cNvSpPr/>
          <p:nvPr/>
        </p:nvSpPr>
        <p:spPr bwMode="auto">
          <a:xfrm>
            <a:off x="588262" y="1541339"/>
            <a:ext cx="1260857" cy="553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Arrow: Right 16">
            <a:extLst>
              <a:ext uri="{FF2B5EF4-FFF2-40B4-BE49-F238E27FC236}">
                <a16:creationId xmlns:a16="http://schemas.microsoft.com/office/drawing/2014/main" id="{96D39692-D29A-A928-7912-A6FA6CFEA88C}"/>
              </a:ext>
            </a:extLst>
          </p:cNvPr>
          <p:cNvSpPr/>
          <p:nvPr/>
        </p:nvSpPr>
        <p:spPr bwMode="auto">
          <a:xfrm>
            <a:off x="588263" y="2552536"/>
            <a:ext cx="1260857" cy="553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 name="Arrow: Right 17">
            <a:extLst>
              <a:ext uri="{FF2B5EF4-FFF2-40B4-BE49-F238E27FC236}">
                <a16:creationId xmlns:a16="http://schemas.microsoft.com/office/drawing/2014/main" id="{8110B959-B305-1D55-7AF1-1C8AA2F36907}"/>
              </a:ext>
            </a:extLst>
          </p:cNvPr>
          <p:cNvSpPr/>
          <p:nvPr/>
        </p:nvSpPr>
        <p:spPr bwMode="auto">
          <a:xfrm>
            <a:off x="617724" y="3605586"/>
            <a:ext cx="1260857" cy="553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Arrow: Right 18">
            <a:extLst>
              <a:ext uri="{FF2B5EF4-FFF2-40B4-BE49-F238E27FC236}">
                <a16:creationId xmlns:a16="http://schemas.microsoft.com/office/drawing/2014/main" id="{C4E9FCB0-3F79-4E12-3F50-60F6618B0029}"/>
              </a:ext>
            </a:extLst>
          </p:cNvPr>
          <p:cNvSpPr/>
          <p:nvPr/>
        </p:nvSpPr>
        <p:spPr bwMode="auto">
          <a:xfrm>
            <a:off x="638553" y="4658636"/>
            <a:ext cx="1260857" cy="553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0" name="Arrow: Right 19">
            <a:extLst>
              <a:ext uri="{FF2B5EF4-FFF2-40B4-BE49-F238E27FC236}">
                <a16:creationId xmlns:a16="http://schemas.microsoft.com/office/drawing/2014/main" id="{BDDC2413-0504-BA9A-D86A-B3D6ED65043D}"/>
              </a:ext>
            </a:extLst>
          </p:cNvPr>
          <p:cNvSpPr/>
          <p:nvPr/>
        </p:nvSpPr>
        <p:spPr bwMode="auto">
          <a:xfrm>
            <a:off x="617724" y="5711686"/>
            <a:ext cx="1260857" cy="5539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070575490"/>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478A9-917B-AB1B-B36E-3CC5F05926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CCDAAB-1CD6-A1C0-C2D5-DAAD3EDF0B7C}"/>
              </a:ext>
            </a:extLst>
          </p:cNvPr>
          <p:cNvSpPr>
            <a:spLocks noGrp="1"/>
          </p:cNvSpPr>
          <p:nvPr>
            <p:ph type="title"/>
          </p:nvPr>
        </p:nvSpPr>
        <p:spPr>
          <a:xfrm>
            <a:off x="588263" y="457200"/>
            <a:ext cx="11018520" cy="553998"/>
          </a:xfrm>
        </p:spPr>
        <p:txBody>
          <a:bodyPr wrap="square" anchor="ctr">
            <a:normAutofit/>
          </a:bodyPr>
          <a:lstStyle/>
          <a:p>
            <a:r>
              <a:rPr lang="en-GB" dirty="0"/>
              <a:t>Ansible Ad-Hoc Commands</a:t>
            </a:r>
          </a:p>
        </p:txBody>
      </p:sp>
      <p:pic>
        <p:nvPicPr>
          <p:cNvPr id="3" name="Picture 14" descr="Logo, company name&#10;&#10;Description automatically generated">
            <a:extLst>
              <a:ext uri="{FF2B5EF4-FFF2-40B4-BE49-F238E27FC236}">
                <a16:creationId xmlns:a16="http://schemas.microsoft.com/office/drawing/2014/main" id="{C7F2FD5D-6EAB-6DE2-FA3C-C8F033D3C7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F4962EA-6C59-542D-FFCB-06762986892B}"/>
              </a:ext>
            </a:extLst>
          </p:cNvPr>
          <p:cNvPicPr>
            <a:picLocks noChangeAspect="1"/>
          </p:cNvPicPr>
          <p:nvPr/>
        </p:nvPicPr>
        <p:blipFill>
          <a:blip r:embed="rId4"/>
          <a:stretch>
            <a:fillRect/>
          </a:stretch>
        </p:blipFill>
        <p:spPr>
          <a:xfrm>
            <a:off x="5207143" y="1670979"/>
            <a:ext cx="6399640" cy="1588163"/>
          </a:xfrm>
          <a:prstGeom prst="rect">
            <a:avLst/>
          </a:prstGeom>
        </p:spPr>
      </p:pic>
      <p:pic>
        <p:nvPicPr>
          <p:cNvPr id="7" name="Picture 6">
            <a:extLst>
              <a:ext uri="{FF2B5EF4-FFF2-40B4-BE49-F238E27FC236}">
                <a16:creationId xmlns:a16="http://schemas.microsoft.com/office/drawing/2014/main" id="{146D1412-9AF2-2B94-6155-E63435C26E17}"/>
              </a:ext>
            </a:extLst>
          </p:cNvPr>
          <p:cNvPicPr>
            <a:picLocks noChangeAspect="1"/>
          </p:cNvPicPr>
          <p:nvPr/>
        </p:nvPicPr>
        <p:blipFill>
          <a:blip r:embed="rId5"/>
          <a:stretch>
            <a:fillRect/>
          </a:stretch>
        </p:blipFill>
        <p:spPr>
          <a:xfrm>
            <a:off x="5207143" y="3754120"/>
            <a:ext cx="6451270" cy="2026920"/>
          </a:xfrm>
          <a:prstGeom prst="rect">
            <a:avLst/>
          </a:prstGeom>
        </p:spPr>
      </p:pic>
      <p:sp>
        <p:nvSpPr>
          <p:cNvPr id="10" name="TextBox 9">
            <a:extLst>
              <a:ext uri="{FF2B5EF4-FFF2-40B4-BE49-F238E27FC236}">
                <a16:creationId xmlns:a16="http://schemas.microsoft.com/office/drawing/2014/main" id="{4BC8ABE5-B160-5044-656E-06A457C91B3E}"/>
              </a:ext>
            </a:extLst>
          </p:cNvPr>
          <p:cNvSpPr txBox="1"/>
          <p:nvPr/>
        </p:nvSpPr>
        <p:spPr>
          <a:xfrm>
            <a:off x="585217" y="1553517"/>
            <a:ext cx="4515103" cy="4401205"/>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2000" dirty="0"/>
              <a:t>Run one-off tasks across multiple server without writing a playbook</a:t>
            </a:r>
          </a:p>
          <a:p>
            <a:pPr algn="l"/>
            <a:endParaRPr lang="en-US" sz="1000" dirty="0"/>
          </a:p>
          <a:p>
            <a:pPr marL="342900" indent="-342900" algn="l">
              <a:buFont typeface="Arial" panose="020B0604020202020204" pitchFamily="34" charset="0"/>
              <a:buChar char="•"/>
            </a:pPr>
            <a:r>
              <a:rPr lang="en-US" sz="2000" dirty="0"/>
              <a:t>Great for quick operations like checking connectivity or installing packages</a:t>
            </a:r>
          </a:p>
          <a:p>
            <a:pPr algn="l"/>
            <a:endParaRPr lang="en-US" sz="1000" dirty="0"/>
          </a:p>
          <a:p>
            <a:pPr marL="342900" indent="-342900" algn="l">
              <a:buFont typeface="Arial" panose="020B0604020202020204" pitchFamily="34" charset="0"/>
              <a:buChar char="•"/>
            </a:pPr>
            <a:r>
              <a:rPr lang="en-US" sz="2000" dirty="0"/>
              <a:t>Common for ping tests, reboots, package installs, or service restarts</a:t>
            </a:r>
          </a:p>
          <a:p>
            <a:pPr marL="342900" indent="-342900" algn="l">
              <a:buFont typeface="Arial" panose="020B0604020202020204" pitchFamily="34" charset="0"/>
              <a:buChar char="•"/>
            </a:pPr>
            <a:endParaRPr lang="en-US" sz="1000" dirty="0"/>
          </a:p>
          <a:p>
            <a:pPr marL="342900" indent="-342900" algn="l">
              <a:buFont typeface="Arial" panose="020B0604020202020204" pitchFamily="34" charset="0"/>
              <a:buChar char="•"/>
            </a:pPr>
            <a:r>
              <a:rPr lang="en-US" sz="2000" dirty="0"/>
              <a:t>Ideal for fast troubleshooting or admin tasks without long-term restarts.</a:t>
            </a:r>
          </a:p>
          <a:p>
            <a:pPr algn="l"/>
            <a:endParaRPr lang="en-US" sz="1000" dirty="0"/>
          </a:p>
          <a:p>
            <a:pPr marL="342900" indent="-342900" algn="l">
              <a:buFont typeface="Arial" panose="020B0604020202020204" pitchFamily="34" charset="0"/>
              <a:buChar char="•"/>
            </a:pPr>
            <a:r>
              <a:rPr lang="en-US" sz="2000" dirty="0"/>
              <a:t>Uses command-line syntax:</a:t>
            </a:r>
          </a:p>
          <a:p>
            <a:pPr algn="ctr"/>
            <a:r>
              <a:rPr lang="en-US" sz="1600" dirty="0"/>
              <a:t>Ansible [hosts] –m [module] –a “[</a:t>
            </a:r>
            <a:r>
              <a:rPr lang="en-US" sz="1600" dirty="0" err="1"/>
              <a:t>args</a:t>
            </a:r>
            <a:r>
              <a:rPr lang="en-US" sz="1600" dirty="0"/>
              <a:t>]” </a:t>
            </a:r>
          </a:p>
        </p:txBody>
      </p:sp>
    </p:spTree>
    <p:extLst>
      <p:ext uri="{BB962C8B-B14F-4D97-AF65-F5344CB8AC3E}">
        <p14:creationId xmlns:p14="http://schemas.microsoft.com/office/powerpoint/2010/main" val="826596192"/>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77E0EA-5E9E-DB1B-E778-CB29A1FE558E}"/>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E23EDFD6-C466-D355-2FF8-18429F8C57CA}"/>
              </a:ext>
            </a:extLst>
          </p:cNvPr>
          <p:cNvPicPr>
            <a:picLocks noChangeAspect="1"/>
          </p:cNvPicPr>
          <p:nvPr/>
        </p:nvPicPr>
        <p:blipFill>
          <a:blip r:embed="rId3"/>
          <a:stretch>
            <a:fillRect/>
          </a:stretch>
        </p:blipFill>
        <p:spPr>
          <a:xfrm>
            <a:off x="1655063" y="1274884"/>
            <a:ext cx="5388863" cy="5467675"/>
          </a:xfrm>
          <a:prstGeom prst="rect">
            <a:avLst/>
          </a:prstGeom>
        </p:spPr>
      </p:pic>
      <p:sp>
        <p:nvSpPr>
          <p:cNvPr id="2" name="Title 1">
            <a:extLst>
              <a:ext uri="{FF2B5EF4-FFF2-40B4-BE49-F238E27FC236}">
                <a16:creationId xmlns:a16="http://schemas.microsoft.com/office/drawing/2014/main" id="{16E0B60F-676F-637B-A6F6-EBBA23E420CD}"/>
              </a:ext>
            </a:extLst>
          </p:cNvPr>
          <p:cNvSpPr>
            <a:spLocks noGrp="1"/>
          </p:cNvSpPr>
          <p:nvPr>
            <p:ph type="title"/>
          </p:nvPr>
        </p:nvSpPr>
        <p:spPr>
          <a:xfrm>
            <a:off x="588263" y="457200"/>
            <a:ext cx="11018520" cy="553998"/>
          </a:xfrm>
        </p:spPr>
        <p:txBody>
          <a:bodyPr wrap="square" anchor="ctr">
            <a:normAutofit/>
          </a:bodyPr>
          <a:lstStyle/>
          <a:p>
            <a:r>
              <a:rPr lang="en-GB" dirty="0"/>
              <a:t>Ansible Playbook Structure</a:t>
            </a:r>
          </a:p>
        </p:txBody>
      </p:sp>
      <p:pic>
        <p:nvPicPr>
          <p:cNvPr id="3" name="Picture 14" descr="Logo, company name&#10;&#10;Description automatically generated">
            <a:extLst>
              <a:ext uri="{FF2B5EF4-FFF2-40B4-BE49-F238E27FC236}">
                <a16:creationId xmlns:a16="http://schemas.microsoft.com/office/drawing/2014/main" id="{C06C7C8B-E2DE-6C25-A41F-3A63714792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sp>
        <p:nvSpPr>
          <p:cNvPr id="8" name="Speech Bubble: Rectangle with Corners Rounded 7">
            <a:extLst>
              <a:ext uri="{FF2B5EF4-FFF2-40B4-BE49-F238E27FC236}">
                <a16:creationId xmlns:a16="http://schemas.microsoft.com/office/drawing/2014/main" id="{E1DF54CF-583B-4E51-FB9A-E681DAFEF32C}"/>
              </a:ext>
            </a:extLst>
          </p:cNvPr>
          <p:cNvSpPr/>
          <p:nvPr/>
        </p:nvSpPr>
        <p:spPr bwMode="auto">
          <a:xfrm>
            <a:off x="7162795" y="2524855"/>
            <a:ext cx="2048555" cy="567481"/>
          </a:xfrm>
          <a:prstGeom prst="wedgeRoundRectCallout">
            <a:avLst>
              <a:gd name="adj1" fmla="val -186728"/>
              <a:gd name="adj2" fmla="val 72192"/>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600" dirty="0">
                <a:solidFill>
                  <a:srgbClr val="FFFFFF"/>
                </a:solidFill>
                <a:ea typeface="Segoe UI" pitchFamily="34" charset="0"/>
                <a:cs typeface="Segoe UI" pitchFamily="34" charset="0"/>
              </a:rPr>
              <a:t>Task Name</a:t>
            </a:r>
            <a:endParaRPr lang="en-GB" sz="1200" dirty="0">
              <a:solidFill>
                <a:srgbClr val="FFFFFF"/>
              </a:solidFill>
              <a:ea typeface="Segoe UI" pitchFamily="34" charset="0"/>
              <a:cs typeface="Segoe UI" pitchFamily="34" charset="0"/>
            </a:endParaRPr>
          </a:p>
        </p:txBody>
      </p:sp>
      <p:sp>
        <p:nvSpPr>
          <p:cNvPr id="11" name="Speech Bubble: Rectangle with Corners Rounded 10">
            <a:extLst>
              <a:ext uri="{FF2B5EF4-FFF2-40B4-BE49-F238E27FC236}">
                <a16:creationId xmlns:a16="http://schemas.microsoft.com/office/drawing/2014/main" id="{4C4ED998-E02D-1817-7A96-DF923C457368}"/>
              </a:ext>
            </a:extLst>
          </p:cNvPr>
          <p:cNvSpPr/>
          <p:nvPr/>
        </p:nvSpPr>
        <p:spPr bwMode="auto">
          <a:xfrm>
            <a:off x="7162794" y="3275953"/>
            <a:ext cx="2048555" cy="567481"/>
          </a:xfrm>
          <a:prstGeom prst="wedgeRoundRectCallout">
            <a:avLst>
              <a:gd name="adj1" fmla="val -254951"/>
              <a:gd name="adj2" fmla="val -19330"/>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Module Name</a:t>
            </a:r>
          </a:p>
        </p:txBody>
      </p:sp>
      <p:sp>
        <p:nvSpPr>
          <p:cNvPr id="12" name="Left Brace 11">
            <a:extLst>
              <a:ext uri="{FF2B5EF4-FFF2-40B4-BE49-F238E27FC236}">
                <a16:creationId xmlns:a16="http://schemas.microsoft.com/office/drawing/2014/main" id="{8A60B87A-7978-40AF-4DEB-036DA4618CDE}"/>
              </a:ext>
            </a:extLst>
          </p:cNvPr>
          <p:cNvSpPr/>
          <p:nvPr/>
        </p:nvSpPr>
        <p:spPr>
          <a:xfrm rot="10800000">
            <a:off x="5094236" y="3559694"/>
            <a:ext cx="260084" cy="352583"/>
          </a:xfrm>
          <a:prstGeom prst="leftBrace">
            <a:avLst>
              <a:gd name="adj1" fmla="val 0"/>
              <a:gd name="adj2" fmla="val 50000"/>
            </a:avLst>
          </a:prstGeom>
          <a:noFill/>
          <a:ln w="127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3" name="Speech Bubble: Rectangle with Corners Rounded 12">
            <a:extLst>
              <a:ext uri="{FF2B5EF4-FFF2-40B4-BE49-F238E27FC236}">
                <a16:creationId xmlns:a16="http://schemas.microsoft.com/office/drawing/2014/main" id="{D7C030D6-3C8E-5ED2-F54E-F5EDBE7C740D}"/>
              </a:ext>
            </a:extLst>
          </p:cNvPr>
          <p:cNvSpPr/>
          <p:nvPr/>
        </p:nvSpPr>
        <p:spPr bwMode="auto">
          <a:xfrm>
            <a:off x="7162797" y="3983946"/>
            <a:ext cx="2048555" cy="567481"/>
          </a:xfrm>
          <a:prstGeom prst="wedgeRoundRectCallout">
            <a:avLst>
              <a:gd name="adj1" fmla="val -136416"/>
              <a:gd name="adj2" fmla="val -92735"/>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Module </a:t>
            </a:r>
            <a:r>
              <a:rPr lang="en-GB" sz="1400" dirty="0" err="1">
                <a:solidFill>
                  <a:srgbClr val="FFFFFF"/>
                </a:solidFill>
                <a:ea typeface="Segoe UI" pitchFamily="34" charset="0"/>
                <a:cs typeface="Segoe UI" pitchFamily="34" charset="0"/>
              </a:rPr>
              <a:t>Arguements</a:t>
            </a:r>
            <a:endParaRPr lang="en-GB" sz="1400" dirty="0">
              <a:solidFill>
                <a:srgbClr val="FFFFFF"/>
              </a:solidFill>
              <a:ea typeface="Segoe UI" pitchFamily="34" charset="0"/>
              <a:cs typeface="Segoe UI" pitchFamily="34" charset="0"/>
            </a:endParaRPr>
          </a:p>
        </p:txBody>
      </p:sp>
      <p:sp>
        <p:nvSpPr>
          <p:cNvPr id="14" name="Speech Bubble: Rectangle with Corners Rounded 13">
            <a:extLst>
              <a:ext uri="{FF2B5EF4-FFF2-40B4-BE49-F238E27FC236}">
                <a16:creationId xmlns:a16="http://schemas.microsoft.com/office/drawing/2014/main" id="{4AD64D54-4B99-485A-16AF-2E8C43A4D702}"/>
              </a:ext>
            </a:extLst>
          </p:cNvPr>
          <p:cNvSpPr/>
          <p:nvPr/>
        </p:nvSpPr>
        <p:spPr bwMode="auto">
          <a:xfrm>
            <a:off x="7162797" y="4628931"/>
            <a:ext cx="2048555" cy="567481"/>
          </a:xfrm>
          <a:prstGeom prst="wedgeRoundRectCallout">
            <a:avLst>
              <a:gd name="adj1" fmla="val -180557"/>
              <a:gd name="adj2" fmla="val -158979"/>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Directives</a:t>
            </a:r>
          </a:p>
        </p:txBody>
      </p:sp>
      <p:sp>
        <p:nvSpPr>
          <p:cNvPr id="17" name="Speech Bubble: Rectangle with Corners Rounded 16">
            <a:extLst>
              <a:ext uri="{FF2B5EF4-FFF2-40B4-BE49-F238E27FC236}">
                <a16:creationId xmlns:a16="http://schemas.microsoft.com/office/drawing/2014/main" id="{2E8C0205-CE9F-84E5-FD25-3796B0BE1291}"/>
              </a:ext>
            </a:extLst>
          </p:cNvPr>
          <p:cNvSpPr/>
          <p:nvPr/>
        </p:nvSpPr>
        <p:spPr bwMode="auto">
          <a:xfrm>
            <a:off x="7162798" y="5273916"/>
            <a:ext cx="2048555" cy="567481"/>
          </a:xfrm>
          <a:prstGeom prst="wedgeRoundRectCallout">
            <a:avLst>
              <a:gd name="adj1" fmla="val -187004"/>
              <a:gd name="adj2" fmla="val 84512"/>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Handler</a:t>
            </a:r>
          </a:p>
        </p:txBody>
      </p:sp>
      <p:sp>
        <p:nvSpPr>
          <p:cNvPr id="18" name="Speech Bubble: Rectangle with Corners Rounded 17">
            <a:extLst>
              <a:ext uri="{FF2B5EF4-FFF2-40B4-BE49-F238E27FC236}">
                <a16:creationId xmlns:a16="http://schemas.microsoft.com/office/drawing/2014/main" id="{45060F57-3BF7-F534-F6EB-3BE6F273C012}"/>
              </a:ext>
            </a:extLst>
          </p:cNvPr>
          <p:cNvSpPr/>
          <p:nvPr/>
        </p:nvSpPr>
        <p:spPr bwMode="auto">
          <a:xfrm>
            <a:off x="7162795" y="1881117"/>
            <a:ext cx="2048555" cy="567481"/>
          </a:xfrm>
          <a:prstGeom prst="wedgeRoundRectCallout">
            <a:avLst>
              <a:gd name="adj1" fmla="val -267350"/>
              <a:gd name="adj2" fmla="val -6797"/>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Variables</a:t>
            </a:r>
          </a:p>
        </p:txBody>
      </p:sp>
      <p:sp>
        <p:nvSpPr>
          <p:cNvPr id="19" name="Speech Bubble: Rectangle with Corners Rounded 18">
            <a:extLst>
              <a:ext uri="{FF2B5EF4-FFF2-40B4-BE49-F238E27FC236}">
                <a16:creationId xmlns:a16="http://schemas.microsoft.com/office/drawing/2014/main" id="{EDC20097-5AFD-D116-F23D-2E60D6BE7454}"/>
              </a:ext>
            </a:extLst>
          </p:cNvPr>
          <p:cNvSpPr/>
          <p:nvPr/>
        </p:nvSpPr>
        <p:spPr bwMode="auto">
          <a:xfrm>
            <a:off x="7162793" y="1274884"/>
            <a:ext cx="2048555" cy="567481"/>
          </a:xfrm>
          <a:prstGeom prst="wedgeRoundRectCallout">
            <a:avLst>
              <a:gd name="adj1" fmla="val -151295"/>
              <a:gd name="adj2" fmla="val 2154"/>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Module Name</a:t>
            </a:r>
          </a:p>
        </p:txBody>
      </p:sp>
    </p:spTree>
    <p:extLst>
      <p:ext uri="{BB962C8B-B14F-4D97-AF65-F5344CB8AC3E}">
        <p14:creationId xmlns:p14="http://schemas.microsoft.com/office/powerpoint/2010/main" val="1216370075"/>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B9F69-89BD-BDC7-2E15-57C0098423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9304A6-A545-E5F2-5B45-09976E55ED7C}"/>
              </a:ext>
            </a:extLst>
          </p:cNvPr>
          <p:cNvSpPr>
            <a:spLocks noGrp="1"/>
          </p:cNvSpPr>
          <p:nvPr>
            <p:ph type="title"/>
          </p:nvPr>
        </p:nvSpPr>
        <p:spPr>
          <a:xfrm>
            <a:off x="588263" y="457200"/>
            <a:ext cx="11018520" cy="553998"/>
          </a:xfrm>
        </p:spPr>
        <p:txBody>
          <a:bodyPr wrap="square" anchor="ctr">
            <a:normAutofit/>
          </a:bodyPr>
          <a:lstStyle/>
          <a:p>
            <a:r>
              <a:rPr lang="en-GB" dirty="0"/>
              <a:t>Inventory File Structure</a:t>
            </a:r>
          </a:p>
        </p:txBody>
      </p:sp>
      <p:pic>
        <p:nvPicPr>
          <p:cNvPr id="3" name="Picture 14" descr="Logo, company name&#10;&#10;Description automatically generated">
            <a:extLst>
              <a:ext uri="{FF2B5EF4-FFF2-40B4-BE49-F238E27FC236}">
                <a16:creationId xmlns:a16="http://schemas.microsoft.com/office/drawing/2014/main" id="{28652D71-8E8C-6642-D7D4-B7373D828D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567BE45-60BA-81AC-527E-90D7D26F3914}"/>
              </a:ext>
            </a:extLst>
          </p:cNvPr>
          <p:cNvPicPr>
            <a:picLocks noChangeAspect="1"/>
          </p:cNvPicPr>
          <p:nvPr/>
        </p:nvPicPr>
        <p:blipFill>
          <a:blip r:embed="rId4"/>
          <a:stretch>
            <a:fillRect/>
          </a:stretch>
        </p:blipFill>
        <p:spPr>
          <a:xfrm>
            <a:off x="588263" y="1437299"/>
            <a:ext cx="4414317" cy="2874689"/>
          </a:xfrm>
          <a:prstGeom prst="rect">
            <a:avLst/>
          </a:prstGeom>
        </p:spPr>
      </p:pic>
      <p:pic>
        <p:nvPicPr>
          <p:cNvPr id="7" name="Picture 6">
            <a:extLst>
              <a:ext uri="{FF2B5EF4-FFF2-40B4-BE49-F238E27FC236}">
                <a16:creationId xmlns:a16="http://schemas.microsoft.com/office/drawing/2014/main" id="{04B9E2DD-60C2-BDDC-EE87-6D9DD5F5CE43}"/>
              </a:ext>
            </a:extLst>
          </p:cNvPr>
          <p:cNvPicPr>
            <a:picLocks noChangeAspect="1"/>
          </p:cNvPicPr>
          <p:nvPr/>
        </p:nvPicPr>
        <p:blipFill>
          <a:blip r:embed="rId5"/>
          <a:stretch>
            <a:fillRect/>
          </a:stretch>
        </p:blipFill>
        <p:spPr>
          <a:xfrm>
            <a:off x="5663548" y="1437299"/>
            <a:ext cx="5940189" cy="4723809"/>
          </a:xfrm>
          <a:prstGeom prst="rect">
            <a:avLst/>
          </a:prstGeom>
        </p:spPr>
      </p:pic>
      <p:sp>
        <p:nvSpPr>
          <p:cNvPr id="8" name="Speech Bubble: Rectangle with Corners Rounded 7">
            <a:extLst>
              <a:ext uri="{FF2B5EF4-FFF2-40B4-BE49-F238E27FC236}">
                <a16:creationId xmlns:a16="http://schemas.microsoft.com/office/drawing/2014/main" id="{EEADB89F-6BC6-7DB9-55E4-F560C78EE78B}"/>
              </a:ext>
            </a:extLst>
          </p:cNvPr>
          <p:cNvSpPr/>
          <p:nvPr/>
        </p:nvSpPr>
        <p:spPr bwMode="auto">
          <a:xfrm>
            <a:off x="2795421" y="4498298"/>
            <a:ext cx="2048555" cy="567481"/>
          </a:xfrm>
          <a:prstGeom prst="wedgeRoundRectCallout">
            <a:avLst>
              <a:gd name="adj1" fmla="val 112059"/>
              <a:gd name="adj2" fmla="val 37962"/>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Host Group Name</a:t>
            </a:r>
          </a:p>
        </p:txBody>
      </p:sp>
      <p:sp>
        <p:nvSpPr>
          <p:cNvPr id="9" name="Speech Bubble: Rectangle with Corners Rounded 8">
            <a:extLst>
              <a:ext uri="{FF2B5EF4-FFF2-40B4-BE49-F238E27FC236}">
                <a16:creationId xmlns:a16="http://schemas.microsoft.com/office/drawing/2014/main" id="{6F7EC5CB-5DB5-9C8A-6179-B9BE6ACCE9A5}"/>
              </a:ext>
            </a:extLst>
          </p:cNvPr>
          <p:cNvSpPr/>
          <p:nvPr/>
        </p:nvSpPr>
        <p:spPr bwMode="auto">
          <a:xfrm>
            <a:off x="2795420" y="5165808"/>
            <a:ext cx="2048555" cy="567481"/>
          </a:xfrm>
          <a:prstGeom prst="wedgeRoundRectCallout">
            <a:avLst>
              <a:gd name="adj1" fmla="val 129913"/>
              <a:gd name="adj2" fmla="val 25430"/>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Host Name</a:t>
            </a:r>
          </a:p>
        </p:txBody>
      </p:sp>
      <p:sp>
        <p:nvSpPr>
          <p:cNvPr id="10" name="Speech Bubble: Rectangle with Corners Rounded 9">
            <a:extLst>
              <a:ext uri="{FF2B5EF4-FFF2-40B4-BE49-F238E27FC236}">
                <a16:creationId xmlns:a16="http://schemas.microsoft.com/office/drawing/2014/main" id="{25BA1CDF-9FFD-1DB3-F71D-D91F924B9F3E}"/>
              </a:ext>
            </a:extLst>
          </p:cNvPr>
          <p:cNvSpPr/>
          <p:nvPr/>
        </p:nvSpPr>
        <p:spPr bwMode="auto">
          <a:xfrm>
            <a:off x="2795420" y="5833319"/>
            <a:ext cx="2048555" cy="567481"/>
          </a:xfrm>
          <a:prstGeom prst="wedgeRoundRectCallout">
            <a:avLst>
              <a:gd name="adj1" fmla="val 138345"/>
              <a:gd name="adj2" fmla="val -26491"/>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Host Address</a:t>
            </a:r>
          </a:p>
        </p:txBody>
      </p:sp>
      <p:sp>
        <p:nvSpPr>
          <p:cNvPr id="11" name="Speech Bubble: Rectangle with Corners Rounded 10">
            <a:extLst>
              <a:ext uri="{FF2B5EF4-FFF2-40B4-BE49-F238E27FC236}">
                <a16:creationId xmlns:a16="http://schemas.microsoft.com/office/drawing/2014/main" id="{A354721F-9D49-E1CD-663C-2E03BC5D26A8}"/>
              </a:ext>
            </a:extLst>
          </p:cNvPr>
          <p:cNvSpPr/>
          <p:nvPr/>
        </p:nvSpPr>
        <p:spPr bwMode="auto">
          <a:xfrm>
            <a:off x="489101" y="4484816"/>
            <a:ext cx="2048555" cy="567481"/>
          </a:xfrm>
          <a:prstGeom prst="wedgeRoundRectCallout">
            <a:avLst>
              <a:gd name="adj1" fmla="val -14907"/>
              <a:gd name="adj2" fmla="val -105267"/>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GB" sz="1400" dirty="0">
                <a:solidFill>
                  <a:srgbClr val="FFFFFF"/>
                </a:solidFill>
                <a:ea typeface="Segoe UI" pitchFamily="34" charset="0"/>
                <a:cs typeface="Segoe UI" pitchFamily="34" charset="0"/>
              </a:rPr>
              <a:t>Group Vars</a:t>
            </a:r>
          </a:p>
        </p:txBody>
      </p:sp>
    </p:spTree>
    <p:extLst>
      <p:ext uri="{BB962C8B-B14F-4D97-AF65-F5344CB8AC3E}">
        <p14:creationId xmlns:p14="http://schemas.microsoft.com/office/powerpoint/2010/main" val="854953210"/>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071D3C-2A3C-D965-2736-C83C44E050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648D13-C30B-58F6-5BD1-4896DC27A19F}"/>
              </a:ext>
            </a:extLst>
          </p:cNvPr>
          <p:cNvSpPr>
            <a:spLocks noGrp="1"/>
          </p:cNvSpPr>
          <p:nvPr>
            <p:ph type="title"/>
          </p:nvPr>
        </p:nvSpPr>
        <p:spPr>
          <a:xfrm>
            <a:off x="588263" y="457200"/>
            <a:ext cx="11018520" cy="553998"/>
          </a:xfrm>
        </p:spPr>
        <p:txBody>
          <a:bodyPr wrap="square" anchor="ctr">
            <a:normAutofit/>
          </a:bodyPr>
          <a:lstStyle/>
          <a:p>
            <a:r>
              <a:rPr lang="en-GB" dirty="0"/>
              <a:t>Handlers and Notifications</a:t>
            </a:r>
          </a:p>
        </p:txBody>
      </p:sp>
      <p:pic>
        <p:nvPicPr>
          <p:cNvPr id="3" name="Picture 14" descr="Logo, company name&#10;&#10;Description automatically generated">
            <a:extLst>
              <a:ext uri="{FF2B5EF4-FFF2-40B4-BE49-F238E27FC236}">
                <a16:creationId xmlns:a16="http://schemas.microsoft.com/office/drawing/2014/main" id="{7EE741FF-E5B2-7176-87D4-6B774CAD83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Ansible Playbook Example">
            <a:extLst>
              <a:ext uri="{FF2B5EF4-FFF2-40B4-BE49-F238E27FC236}">
                <a16:creationId xmlns:a16="http://schemas.microsoft.com/office/drawing/2014/main" id="{AD85896E-6284-3168-A922-ABA7669248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8823" y="1437299"/>
            <a:ext cx="7458457" cy="5168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9691595"/>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AC329C-35CD-B3A1-7495-5EA33FD2A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5208B2-260B-71D6-9013-E36304AD3484}"/>
              </a:ext>
            </a:extLst>
          </p:cNvPr>
          <p:cNvSpPr>
            <a:spLocks noGrp="1"/>
          </p:cNvSpPr>
          <p:nvPr>
            <p:ph type="title"/>
          </p:nvPr>
        </p:nvSpPr>
        <p:spPr>
          <a:xfrm>
            <a:off x="588263" y="457200"/>
            <a:ext cx="11018520" cy="553998"/>
          </a:xfrm>
        </p:spPr>
        <p:txBody>
          <a:bodyPr wrap="square" anchor="ctr">
            <a:normAutofit/>
          </a:bodyPr>
          <a:lstStyle/>
          <a:p>
            <a:r>
              <a:rPr lang="en-GB" dirty="0"/>
              <a:t>Ansible and GitOps</a:t>
            </a:r>
          </a:p>
        </p:txBody>
      </p:sp>
      <p:pic>
        <p:nvPicPr>
          <p:cNvPr id="3" name="Picture 14" descr="Logo, company name&#10;&#10;Description automatically generated">
            <a:extLst>
              <a:ext uri="{FF2B5EF4-FFF2-40B4-BE49-F238E27FC236}">
                <a16:creationId xmlns:a16="http://schemas.microsoft.com/office/drawing/2014/main" id="{E722A427-D05B-87BC-4153-928E49DDA8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Ansible Workflow - Tpoint Tech">
            <a:extLst>
              <a:ext uri="{FF2B5EF4-FFF2-40B4-BE49-F238E27FC236}">
                <a16:creationId xmlns:a16="http://schemas.microsoft.com/office/drawing/2014/main" id="{76891726-8618-EAA3-9EA1-C34D8816FF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8190" y="1437299"/>
            <a:ext cx="7816850" cy="4690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5984"/>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AE114-236A-0740-FA3C-809C9FF27350}"/>
            </a:ext>
          </a:extLst>
        </p:cNvPr>
        <p:cNvGrpSpPr/>
        <p:nvPr/>
      </p:nvGrpSpPr>
      <p:grpSpPr>
        <a:xfrm>
          <a:off x="0" y="0"/>
          <a:ext cx="0" cy="0"/>
          <a:chOff x="0" y="0"/>
          <a:chExt cx="0" cy="0"/>
        </a:xfrm>
      </p:grpSpPr>
      <p:pic>
        <p:nvPicPr>
          <p:cNvPr id="5" name="Picture Placeholder 4" descr="Femal software engineer works on code across three screens.">
            <a:extLst>
              <a:ext uri="{FF2B5EF4-FFF2-40B4-BE49-F238E27FC236}">
                <a16:creationId xmlns:a16="http://schemas.microsoft.com/office/drawing/2014/main" id="{C1D77F8A-7055-A1B7-45E2-D5719560C113}"/>
              </a:ext>
            </a:extLst>
          </p:cNvPr>
          <p:cNvPicPr>
            <a:picLocks noGrp="1" noChangeAspect="1"/>
          </p:cNvPicPr>
          <p:nvPr>
            <p:ph type="pic" sz="quarter" idx="10"/>
          </p:nvPr>
        </p:nvPicPr>
        <p:blipFill>
          <a:blip r:embed="rId3"/>
          <a:srcRect t="7802" b="7802"/>
          <a:stretch/>
        </p:blipFill>
        <p:spPr>
          <a:xfrm>
            <a:off x="0" y="0"/>
            <a:ext cx="12192000" cy="6858000"/>
          </a:xfrm>
        </p:spPr>
      </p:pic>
      <p:sp>
        <p:nvSpPr>
          <p:cNvPr id="3" name="Title 2">
            <a:extLst>
              <a:ext uri="{FF2B5EF4-FFF2-40B4-BE49-F238E27FC236}">
                <a16:creationId xmlns:a16="http://schemas.microsoft.com/office/drawing/2014/main" id="{76C6CC75-8630-BBD9-9D2D-BC1F6A7E11F7}"/>
              </a:ext>
            </a:extLst>
          </p:cNvPr>
          <p:cNvSpPr>
            <a:spLocks noGrp="1"/>
          </p:cNvSpPr>
          <p:nvPr>
            <p:ph type="title"/>
          </p:nvPr>
        </p:nvSpPr>
        <p:spPr/>
        <p:txBody>
          <a:bodyPr/>
          <a:lstStyle/>
          <a:p>
            <a:r>
              <a:rPr lang="en-US" dirty="0"/>
              <a:t>Lab 04: Ansible</a:t>
            </a:r>
          </a:p>
        </p:txBody>
      </p:sp>
    </p:spTree>
    <p:extLst>
      <p:ext uri="{BB962C8B-B14F-4D97-AF65-F5344CB8AC3E}">
        <p14:creationId xmlns:p14="http://schemas.microsoft.com/office/powerpoint/2010/main" val="3878598602"/>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ce, Stars, Nebula, Carina Nebula Wallpapers HD / Desktop and Mobile ...">
            <a:extLst>
              <a:ext uri="{FF2B5EF4-FFF2-40B4-BE49-F238E27FC236}">
                <a16:creationId xmlns:a16="http://schemas.microsoft.com/office/drawing/2014/main" id="{B5B77495-BAC4-8347-6DBD-8D6D22988D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2036" y="0"/>
            <a:ext cx="87099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5AEBC43-B8E2-9678-BF61-C386FE2259B8}"/>
              </a:ext>
            </a:extLst>
          </p:cNvPr>
          <p:cNvSpPr>
            <a:spLocks noGrp="1"/>
          </p:cNvSpPr>
          <p:nvPr>
            <p:ph type="title"/>
          </p:nvPr>
        </p:nvSpPr>
        <p:spPr>
          <a:xfrm>
            <a:off x="588264" y="2425541"/>
            <a:ext cx="2308556" cy="1107996"/>
          </a:xfrm>
        </p:spPr>
        <p:txBody>
          <a:bodyPr wrap="square" anchor="b">
            <a:normAutofit/>
          </a:bodyPr>
          <a:lstStyle/>
          <a:p>
            <a:r>
              <a:rPr lang="en-US" sz="4400" dirty="0"/>
              <a:t>Q&amp;A</a:t>
            </a:r>
          </a:p>
        </p:txBody>
      </p:sp>
    </p:spTree>
    <p:extLst>
      <p:ext uri="{BB962C8B-B14F-4D97-AF65-F5344CB8AC3E}">
        <p14:creationId xmlns:p14="http://schemas.microsoft.com/office/powerpoint/2010/main" val="2093415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C161C-37C4-5F4E-E2CD-F18C1CAEFF1A}"/>
            </a:ext>
          </a:extLst>
        </p:cNvPr>
        <p:cNvGrpSpPr/>
        <p:nvPr/>
      </p:nvGrpSpPr>
      <p:grpSpPr>
        <a:xfrm>
          <a:off x="0" y="0"/>
          <a:ext cx="0" cy="0"/>
          <a:chOff x="0" y="0"/>
          <a:chExt cx="0" cy="0"/>
        </a:xfrm>
      </p:grpSpPr>
      <p:sp>
        <p:nvSpPr>
          <p:cNvPr id="30" name="Rectangle 29">
            <a:extLst>
              <a:ext uri="{FF2B5EF4-FFF2-40B4-BE49-F238E27FC236}">
                <a16:creationId xmlns:a16="http://schemas.microsoft.com/office/drawing/2014/main" id="{69188A6E-4D06-7754-CE30-0C0784DD2CB8}"/>
              </a:ext>
            </a:extLst>
          </p:cNvPr>
          <p:cNvSpPr/>
          <p:nvPr/>
        </p:nvSpPr>
        <p:spPr bwMode="auto">
          <a:xfrm>
            <a:off x="6573601" y="2228080"/>
            <a:ext cx="4003200" cy="4172720"/>
          </a:xfrm>
          <a:prstGeom prst="rect">
            <a:avLst/>
          </a:prstGeom>
          <a:solidFill>
            <a:schemeClr val="accent3"/>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34977BA4-88CB-F5E0-740F-F13F044C6543}"/>
              </a:ext>
            </a:extLst>
          </p:cNvPr>
          <p:cNvSpPr/>
          <p:nvPr/>
        </p:nvSpPr>
        <p:spPr bwMode="auto">
          <a:xfrm>
            <a:off x="8848800" y="2858399"/>
            <a:ext cx="1591200" cy="2275201"/>
          </a:xfrm>
          <a:prstGeom prst="rect">
            <a:avLst/>
          </a:prstGeom>
          <a:solidFill>
            <a:schemeClr val="bg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BC93246-4B9D-5685-7CFE-CF857128205C}"/>
              </a:ext>
            </a:extLst>
          </p:cNvPr>
          <p:cNvSpPr>
            <a:spLocks noGrp="1"/>
          </p:cNvSpPr>
          <p:nvPr>
            <p:ph type="title"/>
          </p:nvPr>
        </p:nvSpPr>
        <p:spPr>
          <a:xfrm>
            <a:off x="588263" y="457200"/>
            <a:ext cx="11018520" cy="553998"/>
          </a:xfrm>
        </p:spPr>
        <p:txBody>
          <a:bodyPr wrap="square" anchor="ctr">
            <a:normAutofit/>
          </a:bodyPr>
          <a:lstStyle/>
          <a:p>
            <a:r>
              <a:rPr lang="en-GB" dirty="0"/>
              <a:t>Lab Architecture</a:t>
            </a:r>
          </a:p>
        </p:txBody>
      </p:sp>
      <p:pic>
        <p:nvPicPr>
          <p:cNvPr id="3" name="Picture 14" descr="Logo, company name&#10;&#10;Description automatically generated">
            <a:extLst>
              <a:ext uri="{FF2B5EF4-FFF2-40B4-BE49-F238E27FC236}">
                <a16:creationId xmlns:a16="http://schemas.microsoft.com/office/drawing/2014/main" id="{740AA4EF-ACFD-FD85-4BDC-CFD4FDA37D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5" name="Graphic 4">
            <a:extLst>
              <a:ext uri="{FF2B5EF4-FFF2-40B4-BE49-F238E27FC236}">
                <a16:creationId xmlns:a16="http://schemas.microsoft.com/office/drawing/2014/main" id="{00F40085-B048-D900-8B61-5A8E54F151E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64674" y="4264874"/>
            <a:ext cx="760726" cy="760726"/>
          </a:xfrm>
          <a:prstGeom prst="rect">
            <a:avLst/>
          </a:prstGeom>
        </p:spPr>
      </p:pic>
      <p:pic>
        <p:nvPicPr>
          <p:cNvPr id="6" name="Graphic 5">
            <a:extLst>
              <a:ext uri="{FF2B5EF4-FFF2-40B4-BE49-F238E27FC236}">
                <a16:creationId xmlns:a16="http://schemas.microsoft.com/office/drawing/2014/main" id="{B67D8AB9-6352-8EC9-7BA2-4ECBE76BBF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64674" y="3048637"/>
            <a:ext cx="760726" cy="760726"/>
          </a:xfrm>
          <a:prstGeom prst="rect">
            <a:avLst/>
          </a:prstGeom>
        </p:spPr>
      </p:pic>
      <p:pic>
        <p:nvPicPr>
          <p:cNvPr id="8" name="Graphic 7">
            <a:extLst>
              <a:ext uri="{FF2B5EF4-FFF2-40B4-BE49-F238E27FC236}">
                <a16:creationId xmlns:a16="http://schemas.microsoft.com/office/drawing/2014/main" id="{31FECD08-F184-2D87-E778-DE15C33623F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63273" y="3669748"/>
            <a:ext cx="760726" cy="760726"/>
          </a:xfrm>
          <a:prstGeom prst="rect">
            <a:avLst/>
          </a:prstGeom>
        </p:spPr>
      </p:pic>
      <p:pic>
        <p:nvPicPr>
          <p:cNvPr id="10" name="Graphic 9">
            <a:extLst>
              <a:ext uri="{FF2B5EF4-FFF2-40B4-BE49-F238E27FC236}">
                <a16:creationId xmlns:a16="http://schemas.microsoft.com/office/drawing/2014/main" id="{A02E667D-BF1A-8221-15E7-3FFB9B50541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29382" y="2291131"/>
            <a:ext cx="678329" cy="678329"/>
          </a:xfrm>
          <a:prstGeom prst="rect">
            <a:avLst/>
          </a:prstGeom>
        </p:spPr>
      </p:pic>
      <p:pic>
        <p:nvPicPr>
          <p:cNvPr id="12" name="Graphic 11">
            <a:extLst>
              <a:ext uri="{FF2B5EF4-FFF2-40B4-BE49-F238E27FC236}">
                <a16:creationId xmlns:a16="http://schemas.microsoft.com/office/drawing/2014/main" id="{05A7C7BC-9502-47BF-9121-6848AFB1A4D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866961" y="2621100"/>
            <a:ext cx="553999" cy="474598"/>
          </a:xfrm>
          <a:prstGeom prst="rect">
            <a:avLst/>
          </a:prstGeom>
        </p:spPr>
      </p:pic>
      <p:cxnSp>
        <p:nvCxnSpPr>
          <p:cNvPr id="17" name="Connector: Elbow 16">
            <a:extLst>
              <a:ext uri="{FF2B5EF4-FFF2-40B4-BE49-F238E27FC236}">
                <a16:creationId xmlns:a16="http://schemas.microsoft.com/office/drawing/2014/main" id="{8830E102-1E8E-B392-40F2-0B04359C2D5E}"/>
              </a:ext>
            </a:extLst>
          </p:cNvPr>
          <p:cNvCxnSpPr>
            <a:endCxn id="6" idx="1"/>
          </p:cNvCxnSpPr>
          <p:nvPr/>
        </p:nvCxnSpPr>
        <p:spPr>
          <a:xfrm flipV="1">
            <a:off x="7523999" y="3429000"/>
            <a:ext cx="1740675" cy="621111"/>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7453E59B-0277-E893-2A39-B2972B1DD442}"/>
              </a:ext>
            </a:extLst>
          </p:cNvPr>
          <p:cNvCxnSpPr>
            <a:endCxn id="5" idx="1"/>
          </p:cNvCxnSpPr>
          <p:nvPr/>
        </p:nvCxnSpPr>
        <p:spPr>
          <a:xfrm>
            <a:off x="7523999" y="4050111"/>
            <a:ext cx="1740675" cy="595126"/>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21" name="Picture 4" descr="Profile PNG Transparent Images | PNG All">
            <a:extLst>
              <a:ext uri="{FF2B5EF4-FFF2-40B4-BE49-F238E27FC236}">
                <a16:creationId xmlns:a16="http://schemas.microsoft.com/office/drawing/2014/main" id="{F67B2802-BF1E-447E-B8AE-D548CA51DE9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661125" y="2426778"/>
            <a:ext cx="849464" cy="553998"/>
          </a:xfrm>
          <a:prstGeom prst="rect">
            <a:avLst/>
          </a:prstGeom>
          <a:noFill/>
          <a:extLst>
            <a:ext uri="{909E8E84-426E-40DD-AFC4-6F175D3DCCD1}">
              <a14:hiddenFill xmlns:a14="http://schemas.microsoft.com/office/drawing/2010/main">
                <a:solidFill>
                  <a:srgbClr val="FFFFFF"/>
                </a:solidFill>
              </a14:hiddenFill>
            </a:ext>
          </a:extLst>
        </p:spPr>
      </p:pic>
      <p:pic>
        <p:nvPicPr>
          <p:cNvPr id="34824" name="Picture 8" descr="Microsoft Azure Managed Services - Optimal Azure Cloud Management">
            <a:extLst>
              <a:ext uri="{FF2B5EF4-FFF2-40B4-BE49-F238E27FC236}">
                <a16:creationId xmlns:a16="http://schemas.microsoft.com/office/drawing/2014/main" id="{0CB3A232-11FD-E8C1-0C06-A5E3E569EC1E}"/>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366755" y="5270457"/>
            <a:ext cx="2281912" cy="119800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Profile PNG Transparent Images | PNG All">
            <a:extLst>
              <a:ext uri="{FF2B5EF4-FFF2-40B4-BE49-F238E27FC236}">
                <a16:creationId xmlns:a16="http://schemas.microsoft.com/office/drawing/2014/main" id="{FF6E93CD-F624-E178-2AFE-C1DF7827905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633463" y="4946002"/>
            <a:ext cx="849464" cy="553998"/>
          </a:xfrm>
          <a:prstGeom prst="rect">
            <a:avLst/>
          </a:prstGeom>
          <a:noFill/>
          <a:extLst>
            <a:ext uri="{909E8E84-426E-40DD-AFC4-6F175D3DCCD1}">
              <a14:hiddenFill xmlns:a14="http://schemas.microsoft.com/office/drawing/2010/main">
                <a:solidFill>
                  <a:srgbClr val="FFFFFF"/>
                </a:solidFill>
              </a14:hiddenFill>
            </a:ext>
          </a:extLst>
        </p:spPr>
      </p:pic>
      <p:pic>
        <p:nvPicPr>
          <p:cNvPr id="34826" name="Picture 10">
            <a:extLst>
              <a:ext uri="{FF2B5EF4-FFF2-40B4-BE49-F238E27FC236}">
                <a16:creationId xmlns:a16="http://schemas.microsoft.com/office/drawing/2014/main" id="{DB9FC549-20B5-F8D5-0C21-84E7785E1F6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495322" y="3476313"/>
            <a:ext cx="1105350" cy="1154524"/>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6F505F8F-7693-070B-844C-8735CD60119B}"/>
              </a:ext>
            </a:extLst>
          </p:cNvPr>
          <p:cNvSpPr txBox="1"/>
          <p:nvPr/>
        </p:nvSpPr>
        <p:spPr>
          <a:xfrm>
            <a:off x="4825200" y="5500000"/>
            <a:ext cx="495136" cy="246221"/>
          </a:xfrm>
          <a:prstGeom prst="rect">
            <a:avLst/>
          </a:prstGeom>
          <a:noFill/>
        </p:spPr>
        <p:txBody>
          <a:bodyPr wrap="none" lIns="0" tIns="0" rIns="0" bIns="0" rtlCol="0">
            <a:spAutoFit/>
          </a:bodyPr>
          <a:lstStyle/>
          <a:p>
            <a:pPr algn="l"/>
            <a:r>
              <a:rPr lang="en-US" sz="1600" dirty="0"/>
              <a:t>Users</a:t>
            </a:r>
            <a:endParaRPr lang="en-US" sz="2000" dirty="0"/>
          </a:p>
        </p:txBody>
      </p:sp>
      <p:sp>
        <p:nvSpPr>
          <p:cNvPr id="24" name="TextBox 23">
            <a:extLst>
              <a:ext uri="{FF2B5EF4-FFF2-40B4-BE49-F238E27FC236}">
                <a16:creationId xmlns:a16="http://schemas.microsoft.com/office/drawing/2014/main" id="{C538277D-66BC-2B55-A1A9-81C84D668F55}"/>
              </a:ext>
            </a:extLst>
          </p:cNvPr>
          <p:cNvSpPr txBox="1"/>
          <p:nvPr/>
        </p:nvSpPr>
        <p:spPr>
          <a:xfrm>
            <a:off x="4608069" y="2944775"/>
            <a:ext cx="879856" cy="246221"/>
          </a:xfrm>
          <a:prstGeom prst="rect">
            <a:avLst/>
          </a:prstGeom>
          <a:noFill/>
        </p:spPr>
        <p:txBody>
          <a:bodyPr wrap="none" lIns="0" tIns="0" rIns="0" bIns="0" rtlCol="0">
            <a:spAutoFit/>
          </a:bodyPr>
          <a:lstStyle/>
          <a:p>
            <a:pPr algn="l"/>
            <a:r>
              <a:rPr lang="en-US" sz="1600" dirty="0"/>
              <a:t>Engineers</a:t>
            </a:r>
            <a:endParaRPr lang="en-US" sz="2000" dirty="0"/>
          </a:p>
        </p:txBody>
      </p:sp>
      <p:sp>
        <p:nvSpPr>
          <p:cNvPr id="25" name="TextBox 24">
            <a:extLst>
              <a:ext uri="{FF2B5EF4-FFF2-40B4-BE49-F238E27FC236}">
                <a16:creationId xmlns:a16="http://schemas.microsoft.com/office/drawing/2014/main" id="{76E899D1-A354-25A5-0E20-C6F36F9256C3}"/>
              </a:ext>
            </a:extLst>
          </p:cNvPr>
          <p:cNvSpPr txBox="1"/>
          <p:nvPr/>
        </p:nvSpPr>
        <p:spPr>
          <a:xfrm>
            <a:off x="6861958" y="2980776"/>
            <a:ext cx="662041" cy="492443"/>
          </a:xfrm>
          <a:prstGeom prst="rect">
            <a:avLst/>
          </a:prstGeom>
          <a:noFill/>
        </p:spPr>
        <p:txBody>
          <a:bodyPr wrap="none" lIns="0" tIns="0" rIns="0" bIns="0" rtlCol="0">
            <a:spAutoFit/>
          </a:bodyPr>
          <a:lstStyle/>
          <a:p>
            <a:pPr algn="ctr"/>
            <a:r>
              <a:rPr lang="en-US" sz="1600" dirty="0"/>
              <a:t>Azure</a:t>
            </a:r>
          </a:p>
          <a:p>
            <a:pPr algn="l"/>
            <a:r>
              <a:rPr lang="en-US" sz="1600" dirty="0"/>
              <a:t>Bastion</a:t>
            </a:r>
          </a:p>
        </p:txBody>
      </p:sp>
      <p:cxnSp>
        <p:nvCxnSpPr>
          <p:cNvPr id="29" name="Connector: Elbow 28">
            <a:extLst>
              <a:ext uri="{FF2B5EF4-FFF2-40B4-BE49-F238E27FC236}">
                <a16:creationId xmlns:a16="http://schemas.microsoft.com/office/drawing/2014/main" id="{44BA6972-E4CB-5A0C-3047-AD9C0035B1D5}"/>
              </a:ext>
            </a:extLst>
          </p:cNvPr>
          <p:cNvCxnSpPr>
            <a:endCxn id="20" idx="0"/>
          </p:cNvCxnSpPr>
          <p:nvPr/>
        </p:nvCxnSpPr>
        <p:spPr>
          <a:xfrm>
            <a:off x="7523999" y="2630295"/>
            <a:ext cx="2120401" cy="228104"/>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3D707C68-87DC-5146-D37E-B8BF8F59EFBC}"/>
              </a:ext>
            </a:extLst>
          </p:cNvPr>
          <p:cNvSpPr txBox="1"/>
          <p:nvPr/>
        </p:nvSpPr>
        <p:spPr>
          <a:xfrm>
            <a:off x="5479674" y="2454563"/>
            <a:ext cx="1030731" cy="492443"/>
          </a:xfrm>
          <a:prstGeom prst="rect">
            <a:avLst/>
          </a:prstGeom>
          <a:noFill/>
        </p:spPr>
        <p:txBody>
          <a:bodyPr wrap="none" lIns="0" tIns="0" rIns="0" bIns="0" rtlCol="0">
            <a:spAutoFit/>
          </a:bodyPr>
          <a:lstStyle/>
          <a:p>
            <a:pPr algn="ctr"/>
            <a:r>
              <a:rPr lang="en-US" sz="1600" dirty="0"/>
              <a:t>Bastion VM</a:t>
            </a:r>
          </a:p>
          <a:p>
            <a:pPr algn="ctr"/>
            <a:r>
              <a:rPr lang="en-US" sz="1600" dirty="0"/>
              <a:t>Tunnels</a:t>
            </a:r>
            <a:endParaRPr lang="en-US" sz="2000" dirty="0"/>
          </a:p>
        </p:txBody>
      </p:sp>
      <p:cxnSp>
        <p:nvCxnSpPr>
          <p:cNvPr id="40" name="Straight Arrow Connector 39">
            <a:extLst>
              <a:ext uri="{FF2B5EF4-FFF2-40B4-BE49-F238E27FC236}">
                <a16:creationId xmlns:a16="http://schemas.microsoft.com/office/drawing/2014/main" id="{ED3291A9-57C2-594A-403C-5892CF9DC8AD}"/>
              </a:ext>
            </a:extLst>
          </p:cNvPr>
          <p:cNvCxnSpPr>
            <a:cxnSpLocks/>
          </p:cNvCxnSpPr>
          <p:nvPr/>
        </p:nvCxnSpPr>
        <p:spPr>
          <a:xfrm flipH="1" flipV="1">
            <a:off x="5037339" y="4480289"/>
            <a:ext cx="10658" cy="45511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ADBAB1E-7C42-0349-6E38-FA8F59FE9E6D}"/>
              </a:ext>
            </a:extLst>
          </p:cNvPr>
          <p:cNvCxnSpPr>
            <a:stCxn id="34826" idx="3"/>
          </p:cNvCxnSpPr>
          <p:nvPr/>
        </p:nvCxnSpPr>
        <p:spPr>
          <a:xfrm flipV="1">
            <a:off x="5600672" y="4047828"/>
            <a:ext cx="1144872" cy="574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6F58FBD6-F77B-999E-4E08-F03BF2421F7A}"/>
              </a:ext>
            </a:extLst>
          </p:cNvPr>
          <p:cNvCxnSpPr>
            <a:cxnSpLocks/>
            <a:stCxn id="21" idx="3"/>
          </p:cNvCxnSpPr>
          <p:nvPr/>
        </p:nvCxnSpPr>
        <p:spPr>
          <a:xfrm>
            <a:off x="5510589" y="2703777"/>
            <a:ext cx="1408611"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CF038F5-7F30-14CC-5A0A-F8D1072CB8FC}"/>
              </a:ext>
            </a:extLst>
          </p:cNvPr>
          <p:cNvSpPr txBox="1"/>
          <p:nvPr/>
        </p:nvSpPr>
        <p:spPr>
          <a:xfrm>
            <a:off x="5837852" y="3828369"/>
            <a:ext cx="480003" cy="492443"/>
          </a:xfrm>
          <a:prstGeom prst="rect">
            <a:avLst/>
          </a:prstGeom>
          <a:noFill/>
        </p:spPr>
        <p:txBody>
          <a:bodyPr wrap="none" lIns="0" tIns="0" rIns="0" bIns="0" rtlCol="0">
            <a:spAutoFit/>
          </a:bodyPr>
          <a:lstStyle/>
          <a:p>
            <a:pPr algn="ctr"/>
            <a:r>
              <a:rPr lang="en-US" sz="1600" dirty="0"/>
              <a:t>HTTP</a:t>
            </a:r>
          </a:p>
          <a:p>
            <a:pPr algn="ctr"/>
            <a:r>
              <a:rPr lang="en-US" sz="1600" dirty="0"/>
              <a:t>80</a:t>
            </a:r>
            <a:endParaRPr lang="en-US" sz="2000" dirty="0"/>
          </a:p>
        </p:txBody>
      </p:sp>
      <p:sp>
        <p:nvSpPr>
          <p:cNvPr id="51" name="TextBox 50">
            <a:extLst>
              <a:ext uri="{FF2B5EF4-FFF2-40B4-BE49-F238E27FC236}">
                <a16:creationId xmlns:a16="http://schemas.microsoft.com/office/drawing/2014/main" id="{8757DD5D-4C89-517B-FDD1-32EBAE0A426F}"/>
              </a:ext>
            </a:extLst>
          </p:cNvPr>
          <p:cNvSpPr txBox="1"/>
          <p:nvPr/>
        </p:nvSpPr>
        <p:spPr>
          <a:xfrm>
            <a:off x="7730844" y="3815630"/>
            <a:ext cx="480003" cy="492443"/>
          </a:xfrm>
          <a:prstGeom prst="rect">
            <a:avLst/>
          </a:prstGeom>
          <a:noFill/>
        </p:spPr>
        <p:txBody>
          <a:bodyPr wrap="none" lIns="0" tIns="0" rIns="0" bIns="0" rtlCol="0">
            <a:spAutoFit/>
          </a:bodyPr>
          <a:lstStyle/>
          <a:p>
            <a:pPr algn="ctr"/>
            <a:r>
              <a:rPr lang="en-US" sz="1600" dirty="0"/>
              <a:t>HTTP</a:t>
            </a:r>
          </a:p>
          <a:p>
            <a:pPr algn="ctr"/>
            <a:r>
              <a:rPr lang="en-US" sz="1600" dirty="0"/>
              <a:t>80</a:t>
            </a:r>
            <a:endParaRPr lang="en-US" sz="2000" dirty="0"/>
          </a:p>
        </p:txBody>
      </p:sp>
      <p:pic>
        <p:nvPicPr>
          <p:cNvPr id="34830" name="Picture 14" descr="Docker icon - Free download on Iconfinder">
            <a:extLst>
              <a:ext uri="{FF2B5EF4-FFF2-40B4-BE49-F238E27FC236}">
                <a16:creationId xmlns:a16="http://schemas.microsoft.com/office/drawing/2014/main" id="{98915C54-07A2-39F1-2655-F861FC8DED0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411317" y="4261412"/>
            <a:ext cx="516510" cy="516510"/>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14" descr="Docker icon - Free download on Iconfinder">
            <a:extLst>
              <a:ext uri="{FF2B5EF4-FFF2-40B4-BE49-F238E27FC236}">
                <a16:creationId xmlns:a16="http://schemas.microsoft.com/office/drawing/2014/main" id="{841C7012-67D5-FC3D-E7B4-C10AB181FE09}"/>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409999" y="3048637"/>
            <a:ext cx="516510" cy="516510"/>
          </a:xfrm>
          <a:prstGeom prst="rect">
            <a:avLst/>
          </a:prstGeom>
          <a:noFill/>
          <a:extLst>
            <a:ext uri="{909E8E84-426E-40DD-AFC4-6F175D3DCCD1}">
              <a14:hiddenFill xmlns:a14="http://schemas.microsoft.com/office/drawing/2010/main">
                <a:solidFill>
                  <a:srgbClr val="FFFFFF"/>
                </a:solidFill>
              </a14:hiddenFill>
            </a:ext>
          </a:extLst>
        </p:spPr>
      </p:pic>
      <p:pic>
        <p:nvPicPr>
          <p:cNvPr id="34836" name="Picture 20">
            <a:extLst>
              <a:ext uri="{FF2B5EF4-FFF2-40B4-BE49-F238E27FC236}">
                <a16:creationId xmlns:a16="http://schemas.microsoft.com/office/drawing/2014/main" id="{1025218C-243D-A1D2-82DC-8D307040226D}"/>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111620" y="1330633"/>
            <a:ext cx="755341" cy="755341"/>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a:extLst>
              <a:ext uri="{FF2B5EF4-FFF2-40B4-BE49-F238E27FC236}">
                <a16:creationId xmlns:a16="http://schemas.microsoft.com/office/drawing/2014/main" id="{3FA2BCD6-A2BE-F1A7-7882-225C11ADA6C3}"/>
              </a:ext>
            </a:extLst>
          </p:cNvPr>
          <p:cNvSpPr txBox="1"/>
          <p:nvPr/>
        </p:nvSpPr>
        <p:spPr>
          <a:xfrm>
            <a:off x="8584199" y="1441528"/>
            <a:ext cx="1442064" cy="646331"/>
          </a:xfrm>
          <a:prstGeom prst="rect">
            <a:avLst/>
          </a:prstGeom>
          <a:noFill/>
        </p:spPr>
        <p:txBody>
          <a:bodyPr wrap="square" lIns="0" tIns="0" rIns="0" bIns="0" rtlCol="0">
            <a:spAutoFit/>
          </a:bodyPr>
          <a:lstStyle/>
          <a:p>
            <a:pPr algn="ctr"/>
            <a:r>
              <a:rPr lang="en-US" sz="1400" dirty="0"/>
              <a:t>Github</a:t>
            </a:r>
          </a:p>
          <a:p>
            <a:pPr algn="ctr"/>
            <a:r>
              <a:rPr lang="en-US" sz="1400" dirty="0"/>
              <a:t>Container</a:t>
            </a:r>
          </a:p>
          <a:p>
            <a:pPr algn="ctr"/>
            <a:r>
              <a:rPr lang="en-US" sz="1400" dirty="0"/>
              <a:t>Registry</a:t>
            </a:r>
          </a:p>
        </p:txBody>
      </p:sp>
      <p:cxnSp>
        <p:nvCxnSpPr>
          <p:cNvPr id="58" name="Connector: Elbow 57">
            <a:extLst>
              <a:ext uri="{FF2B5EF4-FFF2-40B4-BE49-F238E27FC236}">
                <a16:creationId xmlns:a16="http://schemas.microsoft.com/office/drawing/2014/main" id="{EE070A2C-7B48-21DF-207A-23BA77C1A792}"/>
              </a:ext>
            </a:extLst>
          </p:cNvPr>
          <p:cNvCxnSpPr>
            <a:stCxn id="21" idx="0"/>
            <a:endCxn id="34836" idx="1"/>
          </p:cNvCxnSpPr>
          <p:nvPr/>
        </p:nvCxnSpPr>
        <p:spPr>
          <a:xfrm rot="5400000" flipH="1" flipV="1">
            <a:off x="6239501" y="554660"/>
            <a:ext cx="718474" cy="3025763"/>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A566D879-DE74-E1E8-60FE-028EB7ABA8C7}"/>
              </a:ext>
            </a:extLst>
          </p:cNvPr>
          <p:cNvSpPr txBox="1"/>
          <p:nvPr/>
        </p:nvSpPr>
        <p:spPr>
          <a:xfrm flipH="1">
            <a:off x="205144" y="1410116"/>
            <a:ext cx="4337391" cy="4678204"/>
          </a:xfrm>
          <a:prstGeom prst="rect">
            <a:avLst/>
          </a:prstGeom>
          <a:noFill/>
        </p:spPr>
        <p:txBody>
          <a:bodyPr wrap="square" lIns="0" tIns="0" rIns="0" bIns="0" rtlCol="0">
            <a:spAutoFit/>
          </a:bodyPr>
          <a:lstStyle/>
          <a:p>
            <a:pPr marL="285750" indent="-285750" algn="l">
              <a:buFont typeface="Arial" panose="020B0604020202020204" pitchFamily="34" charset="0"/>
              <a:buChar char="•"/>
            </a:pPr>
            <a:r>
              <a:rPr lang="en-US" sz="1600" dirty="0"/>
              <a:t>Git will be used for version Control </a:t>
            </a:r>
          </a:p>
          <a:p>
            <a:pPr marL="742933" lvl="1" indent="-285750">
              <a:buFont typeface="Arial" panose="020B0604020202020204" pitchFamily="34" charset="0"/>
              <a:buChar char="•"/>
            </a:pPr>
            <a:r>
              <a:rPr lang="en-US" sz="1400" dirty="0"/>
              <a:t>Use Git and Github CLI to create new repo for WebAPI and clone it down to workspace</a:t>
            </a:r>
          </a:p>
          <a:p>
            <a:pPr marL="742933" lvl="1" indent="-285750">
              <a:buFont typeface="Arial" panose="020B0604020202020204" pitchFamily="34" charset="0"/>
              <a:buChar char="•"/>
            </a:pPr>
            <a:r>
              <a:rPr lang="en-US" sz="1400" dirty="0"/>
              <a:t>Walk through various steps in setting up repo </a:t>
            </a:r>
            <a:endParaRPr lang="en-US" sz="1600" dirty="0"/>
          </a:p>
          <a:p>
            <a:pPr marL="285750" indent="-285750" algn="l">
              <a:buFont typeface="Arial" panose="020B0604020202020204" pitchFamily="34" charset="0"/>
              <a:buChar char="•"/>
            </a:pPr>
            <a:r>
              <a:rPr lang="en-US" sz="1600" dirty="0"/>
              <a:t>Docker will be used to build NodeJS WebAPI. </a:t>
            </a:r>
          </a:p>
          <a:p>
            <a:pPr marL="742933" lvl="1" indent="-285750">
              <a:buFont typeface="Arial" panose="020B0604020202020204" pitchFamily="34" charset="0"/>
              <a:buChar char="•"/>
            </a:pPr>
            <a:r>
              <a:rPr lang="en-US" sz="1400" dirty="0"/>
              <a:t>Docker Image will be Stored in Github Container Registry</a:t>
            </a:r>
          </a:p>
          <a:p>
            <a:pPr marL="742933" lvl="1" indent="-285750">
              <a:buFont typeface="Arial" panose="020B0604020202020204" pitchFamily="34" charset="0"/>
              <a:buChar char="•"/>
            </a:pPr>
            <a:r>
              <a:rPr lang="en-US" sz="1400" dirty="0"/>
              <a:t>Docker API will be accessible via HTTP</a:t>
            </a:r>
          </a:p>
          <a:p>
            <a:pPr marL="285750" indent="-285750" algn="l">
              <a:buFont typeface="Arial" panose="020B0604020202020204" pitchFamily="34" charset="0"/>
              <a:buChar char="•"/>
            </a:pPr>
            <a:r>
              <a:rPr lang="en-US" sz="1600" dirty="0"/>
              <a:t>Terraform will be used to deploy Infra:</a:t>
            </a:r>
          </a:p>
          <a:p>
            <a:pPr marL="742933" lvl="1" indent="-285750">
              <a:buFont typeface="Arial" panose="020B0604020202020204" pitchFamily="34" charset="0"/>
              <a:buChar char="•"/>
            </a:pPr>
            <a:r>
              <a:rPr lang="en-US" sz="1400" dirty="0"/>
              <a:t>Resources deployed to Azure</a:t>
            </a:r>
          </a:p>
          <a:p>
            <a:pPr marL="742933" lvl="1" indent="-285750">
              <a:buFont typeface="Arial" panose="020B0604020202020204" pitchFamily="34" charset="0"/>
              <a:buChar char="•"/>
            </a:pPr>
            <a:r>
              <a:rPr lang="en-US" sz="1400" dirty="0"/>
              <a:t>Pair of Ubuntu VMs</a:t>
            </a:r>
          </a:p>
          <a:p>
            <a:pPr marL="742933" lvl="1" indent="-285750">
              <a:buFont typeface="Arial" panose="020B0604020202020204" pitchFamily="34" charset="0"/>
              <a:buChar char="•"/>
            </a:pPr>
            <a:r>
              <a:rPr lang="en-US" sz="1400" dirty="0"/>
              <a:t>Azure Load Balancers with Public IP</a:t>
            </a:r>
          </a:p>
          <a:p>
            <a:pPr marL="742933" lvl="1" indent="-285750">
              <a:buFont typeface="Arial" panose="020B0604020202020204" pitchFamily="34" charset="0"/>
              <a:buChar char="•"/>
            </a:pPr>
            <a:r>
              <a:rPr lang="en-US" sz="1400" dirty="0"/>
              <a:t>Azure Bastion Service</a:t>
            </a:r>
          </a:p>
          <a:p>
            <a:pPr marL="742933" lvl="1" indent="-285750">
              <a:buFont typeface="Arial" panose="020B0604020202020204" pitchFamily="34" charset="0"/>
              <a:buChar char="•"/>
            </a:pPr>
            <a:r>
              <a:rPr lang="en-US" sz="1400" dirty="0"/>
              <a:t>Virtual Network with two subnets. </a:t>
            </a:r>
            <a:endParaRPr lang="en-US" sz="1600" dirty="0"/>
          </a:p>
          <a:p>
            <a:pPr marL="285750" indent="-285750">
              <a:buFont typeface="Arial" panose="020B0604020202020204" pitchFamily="34" charset="0"/>
              <a:buChar char="•"/>
            </a:pPr>
            <a:r>
              <a:rPr lang="en-US" sz="1600" dirty="0"/>
              <a:t>Ansible to configure hosts and app</a:t>
            </a:r>
          </a:p>
          <a:p>
            <a:pPr marL="742933" lvl="1" indent="-285750">
              <a:buFont typeface="Arial" panose="020B0604020202020204" pitchFamily="34" charset="0"/>
              <a:buChar char="•"/>
            </a:pPr>
            <a:r>
              <a:rPr lang="en-US" sz="1400" dirty="0"/>
              <a:t>via SSH using Azure Bastion Service (via secure tunnels) </a:t>
            </a:r>
          </a:p>
          <a:p>
            <a:pPr marL="742933" lvl="1" indent="-285750">
              <a:buFont typeface="Arial" panose="020B0604020202020204" pitchFamily="34" charset="0"/>
              <a:buChar char="•"/>
            </a:pPr>
            <a:r>
              <a:rPr lang="en-US" sz="1400" dirty="0"/>
              <a:t>Install Required dependencies</a:t>
            </a:r>
          </a:p>
          <a:p>
            <a:pPr marL="742933" lvl="1" indent="-285750">
              <a:buFont typeface="Arial" panose="020B0604020202020204" pitchFamily="34" charset="0"/>
              <a:buChar char="•"/>
            </a:pPr>
            <a:r>
              <a:rPr lang="en-US" sz="1400" dirty="0"/>
              <a:t>Install Docker</a:t>
            </a:r>
          </a:p>
          <a:p>
            <a:pPr marL="742933" lvl="1" indent="-285750">
              <a:buFont typeface="Arial" panose="020B0604020202020204" pitchFamily="34" charset="0"/>
              <a:buChar char="•"/>
            </a:pPr>
            <a:r>
              <a:rPr lang="en-US" sz="1400" dirty="0"/>
              <a:t>Pull Image from Github Container Registry</a:t>
            </a:r>
            <a:endParaRPr lang="en-US" sz="1600" dirty="0"/>
          </a:p>
          <a:p>
            <a:pPr algn="l"/>
            <a:endParaRPr lang="en-US" sz="1600" dirty="0"/>
          </a:p>
        </p:txBody>
      </p:sp>
    </p:spTree>
    <p:extLst>
      <p:ext uri="{BB962C8B-B14F-4D97-AF65-F5344CB8AC3E}">
        <p14:creationId xmlns:p14="http://schemas.microsoft.com/office/powerpoint/2010/main" val="312575714"/>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49B8C-E39F-FB88-56D9-E4F43AA04B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665EB5-C5E3-D9C5-51BE-E4CD87D584C8}"/>
              </a:ext>
            </a:extLst>
          </p:cNvPr>
          <p:cNvSpPr>
            <a:spLocks noGrp="1"/>
          </p:cNvSpPr>
          <p:nvPr>
            <p:ph type="title"/>
          </p:nvPr>
        </p:nvSpPr>
        <p:spPr>
          <a:xfrm>
            <a:off x="588263" y="457200"/>
            <a:ext cx="11018520" cy="553998"/>
          </a:xfrm>
        </p:spPr>
        <p:txBody>
          <a:bodyPr wrap="square" anchor="ctr">
            <a:normAutofit/>
          </a:bodyPr>
          <a:lstStyle/>
          <a:p>
            <a:r>
              <a:rPr lang="en-GB" dirty="0"/>
              <a:t>Recommended Reading	</a:t>
            </a:r>
          </a:p>
        </p:txBody>
      </p:sp>
      <p:pic>
        <p:nvPicPr>
          <p:cNvPr id="3" name="Picture 14" descr="Logo, company name&#10;&#10;Description automatically generated">
            <a:extLst>
              <a:ext uri="{FF2B5EF4-FFF2-40B4-BE49-F238E27FC236}">
                <a16:creationId xmlns:a16="http://schemas.microsoft.com/office/drawing/2014/main" id="{48CEA3FF-7CFA-78D2-B3CF-A17D66FCED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35842" name="Picture 2">
            <a:extLst>
              <a:ext uri="{FF2B5EF4-FFF2-40B4-BE49-F238E27FC236}">
                <a16:creationId xmlns:a16="http://schemas.microsoft.com/office/drawing/2014/main" id="{E17F5B7C-B6A2-A158-F0E3-37EBE5533B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6651" y="1437298"/>
            <a:ext cx="3212691" cy="481903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4E36090-71A2-3F79-CCD8-99CBF54F7084}"/>
              </a:ext>
            </a:extLst>
          </p:cNvPr>
          <p:cNvPicPr>
            <a:picLocks noChangeAspect="1"/>
          </p:cNvPicPr>
          <p:nvPr/>
        </p:nvPicPr>
        <p:blipFill>
          <a:blip r:embed="rId5"/>
          <a:stretch>
            <a:fillRect/>
          </a:stretch>
        </p:blipFill>
        <p:spPr>
          <a:xfrm>
            <a:off x="698389" y="1437299"/>
            <a:ext cx="3226477" cy="4819034"/>
          </a:xfrm>
          <a:prstGeom prst="rect">
            <a:avLst/>
          </a:prstGeom>
        </p:spPr>
      </p:pic>
      <p:pic>
        <p:nvPicPr>
          <p:cNvPr id="35844" name="Picture 4">
            <a:extLst>
              <a:ext uri="{FF2B5EF4-FFF2-40B4-BE49-F238E27FC236}">
                <a16:creationId xmlns:a16="http://schemas.microsoft.com/office/drawing/2014/main" id="{222B42DD-E470-D27C-182D-EB36E6ADE4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76826" y="1437298"/>
            <a:ext cx="3238347" cy="4819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9315810"/>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3627FE-A4AC-53DD-36DC-E6C51757AA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B7AACB-927F-7D91-1C98-EBAF5999F821}"/>
              </a:ext>
            </a:extLst>
          </p:cNvPr>
          <p:cNvSpPr>
            <a:spLocks noGrp="1"/>
          </p:cNvSpPr>
          <p:nvPr>
            <p:ph type="title"/>
          </p:nvPr>
        </p:nvSpPr>
        <p:spPr>
          <a:xfrm>
            <a:off x="588263" y="457200"/>
            <a:ext cx="11018520" cy="553998"/>
          </a:xfrm>
        </p:spPr>
        <p:txBody>
          <a:bodyPr wrap="square" anchor="ctr">
            <a:normAutofit/>
          </a:bodyPr>
          <a:lstStyle/>
          <a:p>
            <a:r>
              <a:rPr lang="en-GB" dirty="0"/>
              <a:t>Contact Info</a:t>
            </a:r>
          </a:p>
        </p:txBody>
      </p:sp>
      <p:pic>
        <p:nvPicPr>
          <p:cNvPr id="3" name="Picture 14" descr="Logo, company name&#10;&#10;Description automatically generated">
            <a:extLst>
              <a:ext uri="{FF2B5EF4-FFF2-40B4-BE49-F238E27FC236}">
                <a16:creationId xmlns:a16="http://schemas.microsoft.com/office/drawing/2014/main" id="{982B906C-2584-31E3-9FB9-22C802982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36866" name="Picture 2" descr="Mail ">
            <a:hlinkClick r:id="rId4" tooltip="Mail"/>
            <a:extLst>
              <a:ext uri="{FF2B5EF4-FFF2-40B4-BE49-F238E27FC236}">
                <a16:creationId xmlns:a16="http://schemas.microsoft.com/office/drawing/2014/main" id="{F1BAE768-B1B1-A3A0-3AA4-C97A548B06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238" y="1661360"/>
            <a:ext cx="606720" cy="606720"/>
          </a:xfrm>
          <a:prstGeom prst="rect">
            <a:avLst/>
          </a:prstGeom>
          <a:noFill/>
          <a:extLst>
            <a:ext uri="{909E8E84-426E-40DD-AFC4-6F175D3DCCD1}">
              <a14:hiddenFill xmlns:a14="http://schemas.microsoft.com/office/drawing/2010/main">
                <a:solidFill>
                  <a:srgbClr val="FFFFFF"/>
                </a:solidFill>
              </a14:hiddenFill>
            </a:ext>
          </a:extLst>
        </p:spPr>
      </p:pic>
      <p:pic>
        <p:nvPicPr>
          <p:cNvPr id="36868" name="Picture 4">
            <a:hlinkClick r:id="rId6"/>
            <a:extLst>
              <a:ext uri="{FF2B5EF4-FFF2-40B4-BE49-F238E27FC236}">
                <a16:creationId xmlns:a16="http://schemas.microsoft.com/office/drawing/2014/main" id="{C8A420F0-D9D5-7D56-3994-C5BFA3792AC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7130" y="2545079"/>
            <a:ext cx="714936" cy="76187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cartoon of a person holding a computer&#10;&#10;AI-generated content may be incorrect.">
            <a:extLst>
              <a:ext uri="{FF2B5EF4-FFF2-40B4-BE49-F238E27FC236}">
                <a16:creationId xmlns:a16="http://schemas.microsoft.com/office/drawing/2014/main" id="{4A6434D3-4C86-5622-E2B6-F493D88C22EA}"/>
              </a:ext>
            </a:extLst>
          </p:cNvPr>
          <p:cNvPicPr>
            <a:picLocks noChangeAspect="1"/>
          </p:cNvPicPr>
          <p:nvPr/>
        </p:nvPicPr>
        <p:blipFill>
          <a:blip r:embed="rId8"/>
          <a:stretch>
            <a:fillRect/>
          </a:stretch>
        </p:blipFill>
        <p:spPr>
          <a:xfrm>
            <a:off x="6927983" y="1535622"/>
            <a:ext cx="4542779" cy="5214925"/>
          </a:xfrm>
          <a:prstGeom prst="rect">
            <a:avLst/>
          </a:prstGeom>
        </p:spPr>
      </p:pic>
      <p:sp>
        <p:nvSpPr>
          <p:cNvPr id="6" name="TextBox 5">
            <a:extLst>
              <a:ext uri="{FF2B5EF4-FFF2-40B4-BE49-F238E27FC236}">
                <a16:creationId xmlns:a16="http://schemas.microsoft.com/office/drawing/2014/main" id="{A6168027-E4E1-B195-4DE5-1D1ED97A76E5}"/>
              </a:ext>
            </a:extLst>
          </p:cNvPr>
          <p:cNvSpPr txBox="1"/>
          <p:nvPr/>
        </p:nvSpPr>
        <p:spPr>
          <a:xfrm>
            <a:off x="721238" y="4035923"/>
            <a:ext cx="5442708" cy="1384995"/>
          </a:xfrm>
          <a:prstGeom prst="rect">
            <a:avLst/>
          </a:prstGeom>
          <a:noFill/>
        </p:spPr>
        <p:txBody>
          <a:bodyPr wrap="none" lIns="0" tIns="0" rIns="0" bIns="0" rtlCol="0">
            <a:spAutoFit/>
          </a:bodyPr>
          <a:lstStyle/>
          <a:p>
            <a:pPr algn="l"/>
            <a:r>
              <a:rPr lang="en-US" sz="5400" dirty="0"/>
              <a:t>Benjamin Mitchell</a:t>
            </a:r>
          </a:p>
          <a:p>
            <a:pPr algn="l"/>
            <a:r>
              <a:rPr lang="en-US" sz="3600" dirty="0"/>
              <a:t>Microsoft Senior CSA</a:t>
            </a:r>
          </a:p>
        </p:txBody>
      </p:sp>
      <p:sp>
        <p:nvSpPr>
          <p:cNvPr id="7" name="TextBox 6">
            <a:extLst>
              <a:ext uri="{FF2B5EF4-FFF2-40B4-BE49-F238E27FC236}">
                <a16:creationId xmlns:a16="http://schemas.microsoft.com/office/drawing/2014/main" id="{5D3893C2-1006-50D0-45E1-0833DF48FCB3}"/>
              </a:ext>
            </a:extLst>
          </p:cNvPr>
          <p:cNvSpPr txBox="1"/>
          <p:nvPr/>
        </p:nvSpPr>
        <p:spPr>
          <a:xfrm>
            <a:off x="1382066" y="1771139"/>
            <a:ext cx="4849533" cy="492443"/>
          </a:xfrm>
          <a:prstGeom prst="rect">
            <a:avLst/>
          </a:prstGeom>
          <a:noFill/>
        </p:spPr>
        <p:txBody>
          <a:bodyPr wrap="none" lIns="0" tIns="0" rIns="0" bIns="0" rtlCol="0">
            <a:spAutoFit/>
          </a:bodyPr>
          <a:lstStyle/>
          <a:p>
            <a:pPr algn="l"/>
            <a:r>
              <a:rPr lang="en-US" sz="3200" dirty="0"/>
              <a:t>bemitchell@microsoft.com</a:t>
            </a:r>
          </a:p>
        </p:txBody>
      </p:sp>
      <p:sp>
        <p:nvSpPr>
          <p:cNvPr id="9" name="TextBox 8">
            <a:extLst>
              <a:ext uri="{FF2B5EF4-FFF2-40B4-BE49-F238E27FC236}">
                <a16:creationId xmlns:a16="http://schemas.microsoft.com/office/drawing/2014/main" id="{CF189B4D-ED6A-8525-7E21-0EE3AF174A55}"/>
              </a:ext>
            </a:extLst>
          </p:cNvPr>
          <p:cNvSpPr txBox="1"/>
          <p:nvPr/>
        </p:nvSpPr>
        <p:spPr>
          <a:xfrm>
            <a:off x="1327958" y="2691207"/>
            <a:ext cx="9952294" cy="584775"/>
          </a:xfrm>
          <a:prstGeom prst="rect">
            <a:avLst/>
          </a:prstGeom>
          <a:noFill/>
        </p:spPr>
        <p:txBody>
          <a:bodyPr wrap="square">
            <a:spAutoFit/>
          </a:bodyPr>
          <a:lstStyle/>
          <a:p>
            <a:r>
              <a:rPr lang="en-US" sz="3200" dirty="0"/>
              <a:t>https://linkedin.com/in/benmitchell1979</a:t>
            </a:r>
          </a:p>
        </p:txBody>
      </p:sp>
    </p:spTree>
    <p:extLst>
      <p:ext uri="{BB962C8B-B14F-4D97-AF65-F5344CB8AC3E}">
        <p14:creationId xmlns:p14="http://schemas.microsoft.com/office/powerpoint/2010/main" val="3254341920"/>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unset over low lying hills with a field in the foreground.">
            <a:extLst>
              <a:ext uri="{FF2B5EF4-FFF2-40B4-BE49-F238E27FC236}">
                <a16:creationId xmlns:a16="http://schemas.microsoft.com/office/drawing/2014/main" id="{450FBF2A-33F5-5940-8634-26E039373A7C}"/>
              </a:ext>
            </a:extLst>
          </p:cNvPr>
          <p:cNvPicPr>
            <a:picLocks noChangeAspect="1"/>
          </p:cNvPicPr>
          <p:nvPr/>
        </p:nvPicPr>
        <p:blipFill rotWithShape="1">
          <a:blip r:embed="rId3"/>
          <a:srcRect b="15741"/>
          <a:stretch/>
        </p:blipFill>
        <p:spPr>
          <a:xfrm>
            <a:off x="0" y="-1"/>
            <a:ext cx="12193571" cy="6858000"/>
          </a:xfrm>
          <a:prstGeom prst="rect">
            <a:avLst/>
          </a:prstGeom>
        </p:spPr>
      </p:pic>
      <p:sp>
        <p:nvSpPr>
          <p:cNvPr id="4" name="Title 3"/>
          <p:cNvSpPr>
            <a:spLocks noGrp="1"/>
          </p:cNvSpPr>
          <p:nvPr>
            <p:ph type="title"/>
          </p:nvPr>
        </p:nvSpPr>
        <p:spPr/>
        <p:txBody>
          <a:bodyPr/>
          <a:lstStyle/>
          <a:p>
            <a:r>
              <a:rPr lang="en-US" dirty="0"/>
              <a:t>Thank you</a:t>
            </a:r>
          </a:p>
        </p:txBody>
      </p:sp>
      <p:pic>
        <p:nvPicPr>
          <p:cNvPr id="9" name="MS logo white - EMF" descr="Microsoft logo white text version">
            <a:extLst>
              <a:ext uri="{FF2B5EF4-FFF2-40B4-BE49-F238E27FC236}">
                <a16:creationId xmlns:a16="http://schemas.microsoft.com/office/drawing/2014/main" id="{2D6D2EED-E1D0-E645-A601-6B33303FB49D}"/>
              </a:ext>
            </a:extLst>
          </p:cNvPr>
          <p:cNvPicPr>
            <a:picLocks noChangeAspect="1"/>
          </p:cNvPicPr>
          <p:nvPr/>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9485428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7E540-D664-2248-A353-E17150691F3D}"/>
              </a:ext>
            </a:extLst>
          </p:cNvPr>
          <p:cNvSpPr>
            <a:spLocks noGrp="1"/>
          </p:cNvSpPr>
          <p:nvPr>
            <p:ph type="title"/>
          </p:nvPr>
        </p:nvSpPr>
        <p:spPr/>
        <p:txBody>
          <a:bodyPr/>
          <a:lstStyle/>
          <a:p>
            <a:r>
              <a:rPr lang="en-US" dirty="0"/>
              <a:t>What is GitOps</a:t>
            </a:r>
          </a:p>
        </p:txBody>
      </p:sp>
    </p:spTree>
    <p:extLst>
      <p:ext uri="{BB962C8B-B14F-4D97-AF65-F5344CB8AC3E}">
        <p14:creationId xmlns:p14="http://schemas.microsoft.com/office/powerpoint/2010/main" val="4077688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6D27E-4A99-D86C-13B1-2FED6DEB94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2A4BD8-E394-46E8-89AC-B2D909B0E8D6}"/>
              </a:ext>
            </a:extLst>
          </p:cNvPr>
          <p:cNvSpPr>
            <a:spLocks noGrp="1"/>
          </p:cNvSpPr>
          <p:nvPr>
            <p:ph type="title"/>
          </p:nvPr>
        </p:nvSpPr>
        <p:spPr>
          <a:xfrm>
            <a:off x="588263" y="457200"/>
            <a:ext cx="11018520" cy="553998"/>
          </a:xfrm>
        </p:spPr>
        <p:txBody>
          <a:bodyPr wrap="square" anchor="ctr">
            <a:normAutofit/>
          </a:bodyPr>
          <a:lstStyle/>
          <a:p>
            <a:r>
              <a:rPr lang="en-GB" dirty="0"/>
              <a:t>What is DevOps</a:t>
            </a:r>
          </a:p>
        </p:txBody>
      </p:sp>
      <p:pic>
        <p:nvPicPr>
          <p:cNvPr id="3" name="Picture 14" descr="Logo, company name&#10;&#10;Description automatically generated">
            <a:extLst>
              <a:ext uri="{FF2B5EF4-FFF2-40B4-BE49-F238E27FC236}">
                <a16:creationId xmlns:a16="http://schemas.microsoft.com/office/drawing/2014/main" id="{FF8067EF-6FD3-79E7-FBFE-54E2B3BE8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9088" y="31099"/>
            <a:ext cx="2662912" cy="98009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What is DevOps? - Geko Cloud">
            <a:extLst>
              <a:ext uri="{FF2B5EF4-FFF2-40B4-BE49-F238E27FC236}">
                <a16:creationId xmlns:a16="http://schemas.microsoft.com/office/drawing/2014/main" id="{56ABD360-DCE6-3799-9BA6-650C159DE1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3191" y="1679792"/>
            <a:ext cx="9301865" cy="4311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4916291"/>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000000"/>
      </a:dk1>
      <a:lt1>
        <a:srgbClr val="FFFFFF"/>
      </a:lt1>
      <a:dk2>
        <a:srgbClr val="274B47"/>
      </a:dk2>
      <a:lt2>
        <a:srgbClr val="E6E6E6"/>
      </a:lt2>
      <a:accent1>
        <a:srgbClr val="008575"/>
      </a:accent1>
      <a:accent2>
        <a:srgbClr val="243A5E"/>
      </a:accent2>
      <a:accent3>
        <a:srgbClr val="30E5D0"/>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teal_accessible.pptx" id="{5017197E-8946-408F-8863-53B5929343B4}" vid="{9FCD5370-0FB4-4CC1-B4AC-1B00F5DFAB1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7012f8d-dfee-46cb-a314-eed379f2338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F24400607199A40B33B787452AC6853" ma:contentTypeVersion="6" ma:contentTypeDescription="Create a new document." ma:contentTypeScope="" ma:versionID="a196007bb08aa323bb23aeee550315c7">
  <xsd:schema xmlns:xsd="http://www.w3.org/2001/XMLSchema" xmlns:xs="http://www.w3.org/2001/XMLSchema" xmlns:p="http://schemas.microsoft.com/office/2006/metadata/properties" xmlns:ns2="f784ab01-3b00-4499-a3fe-88ca86405c7b" xmlns:ns3="17012f8d-dfee-46cb-a314-eed379f2338a" targetNamespace="http://schemas.microsoft.com/office/2006/metadata/properties" ma:root="true" ma:fieldsID="3d242837d6c3808c5f6bc9c4629a650d" ns2:_="" ns3:_="">
    <xsd:import namespace="f784ab01-3b00-4499-a3fe-88ca86405c7b"/>
    <xsd:import namespace="17012f8d-dfee-46cb-a314-eed379f2338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84ab01-3b00-4499-a3fe-88ca86405c7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7012f8d-dfee-46cb-a314-eed379f2338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158114-255C-4F00-B165-DB8A2AC86A1F}">
  <ds:schemaRefs>
    <ds:schemaRef ds:uri="http://purl.org/dc/elements/1.1/"/>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17012f8d-dfee-46cb-a314-eed379f2338a"/>
    <ds:schemaRef ds:uri="f784ab01-3b00-4499-a3fe-88ca86405c7b"/>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6EE71FFC-58A0-4FEA-B302-B30277D808BB}">
  <ds:schemaRefs>
    <ds:schemaRef ds:uri="http://schemas.microsoft.com/sharepoint/v3/contenttype/forms"/>
  </ds:schemaRefs>
</ds:datastoreItem>
</file>

<file path=customXml/itemProps3.xml><?xml version="1.0" encoding="utf-8"?>
<ds:datastoreItem xmlns:ds="http://schemas.openxmlformats.org/officeDocument/2006/customXml" ds:itemID="{B6D3D4C6-3DB4-4878-93C7-00E1411B3F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784ab01-3b00-4499-a3fe-88ca86405c7b"/>
    <ds:schemaRef ds:uri="17012f8d-dfee-46cb-a314-eed379f233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Microsoft_brand_template_teal</Template>
  <TotalTime>15250</TotalTime>
  <Words>9636</Words>
  <Application>Microsoft Office PowerPoint</Application>
  <PresentationFormat>Widescreen</PresentationFormat>
  <Paragraphs>1185</Paragraphs>
  <Slides>72</Slides>
  <Notes>70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72</vt:i4>
      </vt:variant>
    </vt:vector>
  </HeadingPairs>
  <TitlesOfParts>
    <vt:vector size="85" baseType="lpstr">
      <vt:lpstr>-apple-system</vt:lpstr>
      <vt:lpstr>Arial</vt:lpstr>
      <vt:lpstr>Calibri</vt:lpstr>
      <vt:lpstr>Caveat</vt:lpstr>
      <vt:lpstr>Consolas</vt:lpstr>
      <vt:lpstr>Dreaming Outloud Pro</vt:lpstr>
      <vt:lpstr>MesloLGM Nerd Font</vt:lpstr>
      <vt:lpstr>metro-web</vt:lpstr>
      <vt:lpstr>Segoe Sans</vt:lpstr>
      <vt:lpstr>Segoe UI</vt:lpstr>
      <vt:lpstr>Segoe UI Semibold</vt:lpstr>
      <vt:lpstr>Wingdings</vt:lpstr>
      <vt:lpstr>White Template</vt:lpstr>
      <vt:lpstr>Intro to GitOps</vt:lpstr>
      <vt:lpstr>PowerPoint Presentation</vt:lpstr>
      <vt:lpstr>Agenda</vt:lpstr>
      <vt:lpstr>Introductions</vt:lpstr>
      <vt:lpstr>Getting Setup</vt:lpstr>
      <vt:lpstr>CodeSpaces and VSCode </vt:lpstr>
      <vt:lpstr>Lab Architecture</vt:lpstr>
      <vt:lpstr>What is GitOps</vt:lpstr>
      <vt:lpstr>What is DevOps</vt:lpstr>
      <vt:lpstr>The Reality of DevOps</vt:lpstr>
      <vt:lpstr>GitOps Principles</vt:lpstr>
      <vt:lpstr>Benefits</vt:lpstr>
      <vt:lpstr>VCS Repo Architecture Options</vt:lpstr>
      <vt:lpstr>What is Infrastructure as Code</vt:lpstr>
      <vt:lpstr>Imperative vs Declarative</vt:lpstr>
      <vt:lpstr>Ad-Hoc Scripts</vt:lpstr>
      <vt:lpstr>Configuration Management</vt:lpstr>
      <vt:lpstr>Server Provisioning Tools</vt:lpstr>
      <vt:lpstr>Server Templating\Imaging Tools</vt:lpstr>
      <vt:lpstr>Stages of Operational Maturity</vt:lpstr>
      <vt:lpstr>BREAK TIME (11:05)</vt:lpstr>
      <vt:lpstr>Getting Started with Git</vt:lpstr>
      <vt:lpstr>Getting Started with Git</vt:lpstr>
      <vt:lpstr>Configure Git</vt:lpstr>
      <vt:lpstr>Line Endings| Example</vt:lpstr>
      <vt:lpstr>Common Git Commands</vt:lpstr>
      <vt:lpstr>Git Workflow</vt:lpstr>
      <vt:lpstr>Commit Best Practices</vt:lpstr>
      <vt:lpstr>.gitignore </vt:lpstr>
      <vt:lpstr>Lab 01: Introduction to Git</vt:lpstr>
      <vt:lpstr>Docker</vt:lpstr>
      <vt:lpstr>Why should Infra/Ops care about Docker? </vt:lpstr>
      <vt:lpstr>Benefits of Docker</vt:lpstr>
      <vt:lpstr>Docker vs Virtual Machine</vt:lpstr>
      <vt:lpstr>Docker Terminology</vt:lpstr>
      <vt:lpstr>Docker Basics</vt:lpstr>
      <vt:lpstr>Lab 02: Docker </vt:lpstr>
      <vt:lpstr>Terraform</vt:lpstr>
      <vt:lpstr>What is Terraform</vt:lpstr>
      <vt:lpstr>Terraform Filename Conventions</vt:lpstr>
      <vt:lpstr>Terraform Syntax</vt:lpstr>
      <vt:lpstr>Terraform Workflow</vt:lpstr>
      <vt:lpstr>Terraform Formatting</vt:lpstr>
      <vt:lpstr>Terraform Locals</vt:lpstr>
      <vt:lpstr>Terraform Variables</vt:lpstr>
      <vt:lpstr>Terraform Variables Precedence </vt:lpstr>
      <vt:lpstr>Terraform Outputs</vt:lpstr>
      <vt:lpstr>Terraform Console</vt:lpstr>
      <vt:lpstr>Terraform Types</vt:lpstr>
      <vt:lpstr>Terraform Expressions</vt:lpstr>
      <vt:lpstr>Terraform Functions</vt:lpstr>
      <vt:lpstr>Terraform Iteration Fundamentals</vt:lpstr>
      <vt:lpstr>Implicit and Explicit Dependencies</vt:lpstr>
      <vt:lpstr>Terraform State</vt:lpstr>
      <vt:lpstr>Terraform Workspaces</vt:lpstr>
      <vt:lpstr>Terraform Provisioners</vt:lpstr>
      <vt:lpstr>Lab 03: Terraform</vt:lpstr>
      <vt:lpstr>BREAK TIME</vt:lpstr>
      <vt:lpstr>Ansible</vt:lpstr>
      <vt:lpstr>What is ansible</vt:lpstr>
      <vt:lpstr>Why Use Ansible</vt:lpstr>
      <vt:lpstr>Ansible Key Concepts</vt:lpstr>
      <vt:lpstr>Ansible Ad-Hoc Commands</vt:lpstr>
      <vt:lpstr>Ansible Playbook Structure</vt:lpstr>
      <vt:lpstr>Inventory File Structure</vt:lpstr>
      <vt:lpstr>Handlers and Notifications</vt:lpstr>
      <vt:lpstr>Ansible and GitOps</vt:lpstr>
      <vt:lpstr>Lab 04: Ansible</vt:lpstr>
      <vt:lpstr>Q&amp;A</vt:lpstr>
      <vt:lpstr>Recommended Reading </vt:lpstr>
      <vt:lpstr>Contact Info</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Microsoft presentation toolkit</dc:title>
  <dc:subject/>
  <dc:creator>Jared Holgate</dc:creator>
  <cp:keywords/>
  <dc:description/>
  <cp:lastModifiedBy>Benjamin Mitchell</cp:lastModifiedBy>
  <cp:revision>20</cp:revision>
  <dcterms:created xsi:type="dcterms:W3CDTF">2022-12-07T14:56:25Z</dcterms:created>
  <dcterms:modified xsi:type="dcterms:W3CDTF">2025-06-25T17:36:56Z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0x0101004F24400607199A40B33B787452AC6853</vt:lpwstr>
  </property>
</Properties>
</file>

<file path=docProps/thumbnail.jpeg>
</file>